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1" r:id="rId2"/>
    <p:sldId id="367" r:id="rId3"/>
    <p:sldId id="368" r:id="rId4"/>
    <p:sldId id="369" r:id="rId5"/>
    <p:sldId id="365" r:id="rId6"/>
    <p:sldId id="364" r:id="rId7"/>
    <p:sldId id="371" r:id="rId8"/>
    <p:sldId id="381" r:id="rId9"/>
    <p:sldId id="372" r:id="rId10"/>
    <p:sldId id="373" r:id="rId11"/>
    <p:sldId id="379" r:id="rId12"/>
    <p:sldId id="333" r:id="rId13"/>
    <p:sldId id="358" r:id="rId14"/>
    <p:sldId id="374" r:id="rId15"/>
    <p:sldId id="375" r:id="rId16"/>
    <p:sldId id="376" r:id="rId17"/>
    <p:sldId id="378" r:id="rId18"/>
    <p:sldId id="382" r:id="rId19"/>
    <p:sldId id="383" r:id="rId20"/>
    <p:sldId id="384" r:id="rId21"/>
    <p:sldId id="362" r:id="rId22"/>
    <p:sldId id="31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D48"/>
    <a:srgbClr val="993366"/>
    <a:srgbClr val="B60A91"/>
    <a:srgbClr val="992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0"/>
      <c:rotY val="20"/>
      <c:depthPercent val="10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68547700359644"/>
          <c:y val="0.1028226481468186"/>
          <c:w val="0.55697612093134052"/>
          <c:h val="0.6019584713569811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осуществляют трудовую деятельность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сем. положение</c:v>
                </c:pt>
                <c:pt idx="1">
                  <c:v>инициатор обращения</c:v>
                </c:pt>
                <c:pt idx="2">
                  <c:v>жертва домашнего насилия</c:v>
                </c:pt>
                <c:pt idx="3">
                  <c:v>образование</c:v>
                </c:pt>
                <c:pt idx="4">
                  <c:v>занятость женщины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4" formatCode="0%">
                  <c:v>0.78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безработные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сем. положение</c:v>
                </c:pt>
                <c:pt idx="1">
                  <c:v>инициатор обращения</c:v>
                </c:pt>
                <c:pt idx="2">
                  <c:v>жертва домашнего насилия</c:v>
                </c:pt>
                <c:pt idx="3">
                  <c:v>образование</c:v>
                </c:pt>
                <c:pt idx="4">
                  <c:v>занятость женщины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4" formatCode="0%">
                  <c:v>0.22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среднее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сем. положение</c:v>
                </c:pt>
                <c:pt idx="1">
                  <c:v>инициатор обращения</c:v>
                </c:pt>
                <c:pt idx="2">
                  <c:v>жертва домашнего насилия</c:v>
                </c:pt>
                <c:pt idx="3">
                  <c:v>образование</c:v>
                </c:pt>
                <c:pt idx="4">
                  <c:v>занятость женщины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3" formatCode="0%">
                  <c:v>0.2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средне-специальное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сем. положение</c:v>
                </c:pt>
                <c:pt idx="1">
                  <c:v>инициатор обращения</c:v>
                </c:pt>
                <c:pt idx="2">
                  <c:v>жертва домашнего насилия</c:v>
                </c:pt>
                <c:pt idx="3">
                  <c:v>образование</c:v>
                </c:pt>
                <c:pt idx="4">
                  <c:v>занятость женщины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3" formatCode="0%">
                  <c:v>0.38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высшее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сем. положение</c:v>
                </c:pt>
                <c:pt idx="1">
                  <c:v>инициатор обращения</c:v>
                </c:pt>
                <c:pt idx="2">
                  <c:v>жертва домашнего насилия</c:v>
                </c:pt>
                <c:pt idx="3">
                  <c:v>образование</c:v>
                </c:pt>
                <c:pt idx="4">
                  <c:v>занятость женщины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3" formatCode="0%">
                  <c:v>0.42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матери песнионного возраста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сем. положение</c:v>
                </c:pt>
                <c:pt idx="1">
                  <c:v>инициатор обращения</c:v>
                </c:pt>
                <c:pt idx="2">
                  <c:v>жертва домашнего насилия</c:v>
                </c:pt>
                <c:pt idx="3">
                  <c:v>образование</c:v>
                </c:pt>
                <c:pt idx="4">
                  <c:v>занятость женщины</c:v>
                </c:pt>
              </c:strCache>
            </c:strRef>
          </c:cat>
          <c:val>
            <c:numRef>
              <c:f>Лист1!$G$2:$G$7</c:f>
              <c:numCache>
                <c:formatCode>General</c:formatCode>
                <c:ptCount val="6"/>
                <c:pt idx="2" formatCode="0%">
                  <c:v>0.09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женщина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сем. положение</c:v>
                </c:pt>
                <c:pt idx="1">
                  <c:v>инициатор обращения</c:v>
                </c:pt>
                <c:pt idx="2">
                  <c:v>жертва домашнего насилия</c:v>
                </c:pt>
                <c:pt idx="3">
                  <c:v>образование</c:v>
                </c:pt>
                <c:pt idx="4">
                  <c:v>занятость женщины</c:v>
                </c:pt>
              </c:strCache>
            </c:strRef>
          </c:cat>
          <c:val>
            <c:numRef>
              <c:f>Лист1!$H$2:$H$7</c:f>
              <c:numCache>
                <c:formatCode>General</c:formatCode>
                <c:ptCount val="6"/>
                <c:pt idx="2" formatCode="0%">
                  <c:v>0.91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Иное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сем. положение</c:v>
                </c:pt>
                <c:pt idx="1">
                  <c:v>инициатор обращения</c:v>
                </c:pt>
                <c:pt idx="2">
                  <c:v>жертва домашнего насилия</c:v>
                </c:pt>
                <c:pt idx="3">
                  <c:v>образование</c:v>
                </c:pt>
                <c:pt idx="4">
                  <c:v>занятость женщины</c:v>
                </c:pt>
              </c:strCache>
            </c:strRef>
          </c:cat>
          <c:val>
            <c:numRef>
              <c:f>Лист1!$I$2:$I$7</c:f>
              <c:numCache>
                <c:formatCode>0%</c:formatCode>
                <c:ptCount val="6"/>
                <c:pt idx="1">
                  <c:v>0.01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женщина жертва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сем. положение</c:v>
                </c:pt>
                <c:pt idx="1">
                  <c:v>инициатор обращения</c:v>
                </c:pt>
                <c:pt idx="2">
                  <c:v>жертва домашнего насилия</c:v>
                </c:pt>
                <c:pt idx="3">
                  <c:v>образование</c:v>
                </c:pt>
                <c:pt idx="4">
                  <c:v>занятость женщины</c:v>
                </c:pt>
              </c:strCache>
            </c:strRef>
          </c:cat>
          <c:val>
            <c:numRef>
              <c:f>Лист1!$J$2:$J$7</c:f>
              <c:numCache>
                <c:formatCode>0%</c:formatCode>
                <c:ptCount val="6"/>
                <c:pt idx="1">
                  <c:v>0.99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в разводе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сем. положение</c:v>
                </c:pt>
                <c:pt idx="1">
                  <c:v>инициатор обращения</c:v>
                </c:pt>
                <c:pt idx="2">
                  <c:v>жертва домашнего насилия</c:v>
                </c:pt>
                <c:pt idx="3">
                  <c:v>образование</c:v>
                </c:pt>
                <c:pt idx="4">
                  <c:v>занятость женщины</c:v>
                </c:pt>
              </c:strCache>
            </c:strRef>
          </c:cat>
          <c:val>
            <c:numRef>
              <c:f>Лист1!$K$2:$K$7</c:f>
              <c:numCache>
                <c:formatCode>General</c:formatCode>
                <c:ptCount val="6"/>
                <c:pt idx="0" formatCode="0%">
                  <c:v>0.27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состоят в сожительстве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сем. положение</c:v>
                </c:pt>
                <c:pt idx="1">
                  <c:v>инициатор обращения</c:v>
                </c:pt>
                <c:pt idx="2">
                  <c:v>жертва домашнего насилия</c:v>
                </c:pt>
                <c:pt idx="3">
                  <c:v>образование</c:v>
                </c:pt>
                <c:pt idx="4">
                  <c:v>занятость женщины</c:v>
                </c:pt>
              </c:strCache>
            </c:strRef>
          </c:cat>
          <c:val>
            <c:numRef>
              <c:f>Лист1!$L$2:$L$7</c:f>
              <c:numCache>
                <c:formatCode>General</c:formatCode>
                <c:ptCount val="6"/>
                <c:pt idx="0" formatCode="0%">
                  <c:v>0.38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состоят в браке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сем. положение</c:v>
                </c:pt>
                <c:pt idx="1">
                  <c:v>инициатор обращения</c:v>
                </c:pt>
                <c:pt idx="2">
                  <c:v>жертва домашнего насилия</c:v>
                </c:pt>
                <c:pt idx="3">
                  <c:v>образование</c:v>
                </c:pt>
                <c:pt idx="4">
                  <c:v>занятость женщины</c:v>
                </c:pt>
              </c:strCache>
            </c:strRef>
          </c:cat>
          <c:val>
            <c:numRef>
              <c:f>Лист1!$M$2:$M$7</c:f>
              <c:numCache>
                <c:formatCode>General</c:formatCode>
                <c:ptCount val="6"/>
                <c:pt idx="0" formatCode="0%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212"/>
        <c:shape val="box"/>
        <c:axId val="107627648"/>
        <c:axId val="107629184"/>
        <c:axId val="0"/>
      </c:bar3DChart>
      <c:catAx>
        <c:axId val="107627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07629184"/>
        <c:crosses val="autoZero"/>
        <c:auto val="1"/>
        <c:lblAlgn val="ctr"/>
        <c:lblOffset val="100"/>
        <c:noMultiLvlLbl val="0"/>
      </c:catAx>
      <c:valAx>
        <c:axId val="107629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0"/>
            </a:pPr>
            <a:endParaRPr lang="ru-RU"/>
          </a:p>
        </c:txPr>
        <c:crossAx val="107627648"/>
        <c:crosses val="autoZero"/>
        <c:crossBetween val="between"/>
      </c:valAx>
      <c:spPr>
        <a:scene3d>
          <a:camera prst="orthographicFront"/>
          <a:lightRig rig="threePt" dir="t"/>
        </a:scene3d>
      </c:spPr>
    </c:plotArea>
    <c:legend>
      <c:legendPos val="r"/>
      <c:legendEntry>
        <c:idx val="1"/>
        <c:txPr>
          <a:bodyPr/>
          <a:lstStyle/>
          <a:p>
            <a:pPr>
              <a:defRPr sz="1500" b="0" kern="0" spc="0" baseline="0">
                <a:latin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693147656626389"/>
          <c:y val="0.1472844636273839"/>
          <c:w val="0.38791286593268276"/>
          <c:h val="0.8379499863806904"/>
        </c:manualLayout>
      </c:layout>
      <c:overlay val="1"/>
      <c:txPr>
        <a:bodyPr/>
        <a:lstStyle/>
        <a:p>
          <a:pPr>
            <a:defRPr sz="1500" b="0" kern="1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923489477940336"/>
          <c:y val="5.2438876660117296E-2"/>
          <c:w val="0.84076510522059666"/>
          <c:h val="0.790475838737793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10000</a:t>
                    </a:r>
                    <a:endParaRPr lang="en-US" b="1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15000</a:t>
                    </a:r>
                    <a:endParaRPr lang="en-US" b="1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120000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10000</c:v>
                </c:pt>
                <c:pt idx="1">
                  <c:v>15000</c:v>
                </c:pt>
                <c:pt idx="2">
                  <c:v>27000</c:v>
                </c:pt>
                <c:pt idx="3">
                  <c:v>49000</c:v>
                </c:pt>
                <c:pt idx="4">
                  <c:v>69000</c:v>
                </c:pt>
                <c:pt idx="5">
                  <c:v>80000</c:v>
                </c:pt>
                <c:pt idx="6">
                  <c:v>170000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705600"/>
        <c:axId val="121756672"/>
      </c:barChart>
      <c:catAx>
        <c:axId val="121705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1756672"/>
        <c:crosses val="autoZero"/>
        <c:auto val="1"/>
        <c:lblAlgn val="ctr"/>
        <c:lblOffset val="100"/>
        <c:noMultiLvlLbl val="0"/>
      </c:catAx>
      <c:valAx>
        <c:axId val="121756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705600"/>
        <c:crosses val="autoZero"/>
        <c:crossBetween val="between"/>
      </c:valAx>
      <c:spPr>
        <a:noFill/>
        <a:ln w="25392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9946382220157356"/>
          <c:h val="0.924413023948299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9"/>
          <c:dPt>
            <c:idx val="0"/>
            <c:bubble3D val="0"/>
            <c:spPr>
              <a:gradFill>
                <a:gsLst>
                  <a:gs pos="0">
                    <a:srgbClr val="0070C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254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  <a:sp3d contourW="25400">
                <a:contourClr>
                  <a:schemeClr val="tx1">
                    <a:lumMod val="95000"/>
                    <a:lumOff val="5000"/>
                  </a:schemeClr>
                </a:contourClr>
              </a:sp3d>
            </c:spPr>
          </c:dPt>
          <c:dPt>
            <c:idx val="1"/>
            <c:bubble3D val="0"/>
            <c:explosion val="32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254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  <a:sp3d contourW="25400">
                <a:contourClr>
                  <a:schemeClr val="tx1">
                    <a:lumMod val="95000"/>
                    <a:lumOff val="5000"/>
                  </a:schemeClr>
                </a:contourClr>
              </a:sp3d>
            </c:spPr>
          </c:dPt>
          <c:dPt>
            <c:idx val="2"/>
            <c:bubble3D val="0"/>
            <c:spPr>
              <a:gradFill>
                <a:gsLst>
                  <a:gs pos="93448">
                    <a:srgbClr val="D9EFAB"/>
                  </a:gs>
                  <a:gs pos="88525">
                    <a:srgbClr val="D5EDA1"/>
                  </a:gs>
                  <a:gs pos="0">
                    <a:srgbClr val="FFFF0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254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  <a:sp3d contourW="25400">
                <a:contourClr>
                  <a:schemeClr val="tx1">
                    <a:lumMod val="95000"/>
                    <a:lumOff val="5000"/>
                  </a:schemeClr>
                </a:contourClr>
              </a:sp3d>
            </c:spPr>
          </c:dPt>
          <c:dPt>
            <c:idx val="3"/>
            <c:bubble3D val="0"/>
            <c:spPr>
              <a:gradFill>
                <a:gsLst>
                  <a:gs pos="93448">
                    <a:srgbClr val="D9EFAB"/>
                  </a:gs>
                  <a:gs pos="88525">
                    <a:srgbClr val="D5EDA1"/>
                  </a:gs>
                  <a:gs pos="0">
                    <a:schemeClr val="accent3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254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  <a:sp3d contourW="25400">
                <a:contourClr>
                  <a:schemeClr val="tx1">
                    <a:lumMod val="95000"/>
                    <a:lumOff val="5000"/>
                  </a:schemeClr>
                </a:contourClr>
              </a:sp3d>
            </c:spPr>
          </c:dPt>
          <c:cat>
            <c:strRef>
              <c:f>Лист1!$A$2:$A$4</c:f>
              <c:strCache>
                <c:ptCount val="3"/>
                <c:pt idx="0">
                  <c:v>Профилактика бытового насилия </c:v>
                </c:pt>
                <c:pt idx="1">
                  <c:v>Уровень образования: неоконченное среднее</c:v>
                </c:pt>
                <c:pt idx="2">
                  <c:v>Возрастная структура:18-20 лет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/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0.10133677957351149"/>
          <c:y val="9.7564701483033062E-2"/>
          <c:w val="0.69769229072586703"/>
          <c:h val="0.8464699721711137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B/>
            </a:sp3d>
          </c:spPr>
          <c:invertIfNegative val="0"/>
          <c:dPt>
            <c:idx val="0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>
                <a:bevelB w="107950" h="1016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0.15000000000000002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1873321264957487E-2"/>
                  <c:y val="-4.30169005611842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0.0%</c:formatCode>
                <c:ptCount val="1"/>
                <c:pt idx="0">
                  <c:v>0.17600000000000002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9654319454701121E-2"/>
                  <c:y val="-8.6033801122368525E-2"/>
                </c:manualLayout>
              </c:layout>
              <c:tx>
                <c:rich>
                  <a:bodyPr/>
                  <a:lstStyle/>
                  <a:p>
                    <a:pPr>
                      <a:defRPr sz="2400"/>
                    </a:pPr>
                    <a:r>
                      <a:rPr lang="en-US" dirty="0" smtClean="0"/>
                      <a:t>17,8%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0.0%</c:formatCode>
                <c:ptCount val="1"/>
                <c:pt idx="0">
                  <c:v>0.17100000000000001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3904768"/>
        <c:axId val="123906304"/>
        <c:axId val="123883968"/>
      </c:bar3DChart>
      <c:catAx>
        <c:axId val="123904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3906304"/>
        <c:crosses val="autoZero"/>
        <c:auto val="1"/>
        <c:lblAlgn val="ctr"/>
        <c:lblOffset val="100"/>
        <c:noMultiLvlLbl val="0"/>
      </c:catAx>
      <c:valAx>
        <c:axId val="123906304"/>
        <c:scaling>
          <c:orientation val="minMax"/>
        </c:scaling>
        <c:delete val="0"/>
        <c:axPos val="l"/>
        <c:majorGridlines>
          <c:spPr>
            <a:effectLst>
              <a:outerShdw blurRad="50800" dist="50800" dir="600000" sx="6000" sy="6000" algn="ctr" rotWithShape="0">
                <a:srgbClr val="000000">
                  <a:alpha val="43137"/>
                </a:srgbClr>
              </a:outerShdw>
            </a:effectLst>
          </c:spPr>
        </c:majorGridlines>
        <c:numFmt formatCode="0%" sourceLinked="1"/>
        <c:majorTickMark val="out"/>
        <c:minorTickMark val="none"/>
        <c:tickLblPos val="nextTo"/>
        <c:crossAx val="123904768"/>
        <c:crosses val="autoZero"/>
        <c:crossBetween val="between"/>
      </c:valAx>
      <c:serAx>
        <c:axId val="123883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23906304"/>
        <c:crosses val="autoZero"/>
      </c:serAx>
    </c:plotArea>
    <c:plotVisOnly val="1"/>
    <c:dispBlanksAs val="gap"/>
    <c:showDLblsOverMax val="0"/>
  </c:chart>
  <c:txPr>
    <a:bodyPr/>
    <a:lstStyle/>
    <a:p>
      <a:pPr>
        <a:defRPr sz="1400" baseline="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/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0.10133677957351149"/>
          <c:y val="0.15778836226869106"/>
          <c:w val="0.32704427623788501"/>
          <c:h val="0.7862461622807017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Медиация - базовый курс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B/>
            </a:sp3d>
          </c:spPr>
          <c:invertIfNegative val="0"/>
          <c:dPt>
            <c:idx val="0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>
                <a:bevelB w="107950" h="1016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Восстановительная медиация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095956799890099E-2"/>
                  <c:y val="-2.5810140336710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4605824"/>
        <c:axId val="174607360"/>
        <c:axId val="174365760"/>
      </c:bar3DChart>
      <c:catAx>
        <c:axId val="174605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74607360"/>
        <c:crosses val="autoZero"/>
        <c:auto val="1"/>
        <c:lblAlgn val="ctr"/>
        <c:lblOffset val="100"/>
        <c:noMultiLvlLbl val="0"/>
      </c:catAx>
      <c:valAx>
        <c:axId val="174607360"/>
        <c:scaling>
          <c:orientation val="minMax"/>
        </c:scaling>
        <c:delete val="0"/>
        <c:axPos val="l"/>
        <c:majorGridlines>
          <c:spPr>
            <a:effectLst>
              <a:outerShdw blurRad="50800" dist="50800" dir="600000" sx="6000" sy="6000" algn="ctr" rotWithShape="0">
                <a:srgbClr val="000000">
                  <a:alpha val="43137"/>
                </a:srgbClr>
              </a:outerShdw>
            </a:effectLst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74605824"/>
        <c:crosses val="autoZero"/>
        <c:crossBetween val="between"/>
      </c:valAx>
      <c:serAx>
        <c:axId val="174365760"/>
        <c:scaling>
          <c:orientation val="minMax"/>
        </c:scaling>
        <c:delete val="1"/>
        <c:axPos val="b"/>
        <c:majorTickMark val="out"/>
        <c:minorTickMark val="none"/>
        <c:tickLblPos val="none"/>
        <c:crossAx val="174607360"/>
        <c:crosses val="autoZero"/>
      </c:serAx>
    </c:plotArea>
    <c:plotVisOnly val="1"/>
    <c:dispBlanksAs val="gap"/>
    <c:showDLblsOverMax val="0"/>
  </c:chart>
  <c:txPr>
    <a:bodyPr/>
    <a:lstStyle/>
    <a:p>
      <a:pPr>
        <a:defRPr sz="1400" baseline="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87190112250182E-3"/>
          <c:y val="0.10579732744578856"/>
          <c:w val="0.57313529402192931"/>
          <c:h val="0.822535915824578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психологи</c:v>
                </c:pt>
                <c:pt idx="1">
                  <c:v>юристы</c:v>
                </c:pt>
                <c:pt idx="2">
                  <c:v>специалисты по соц. работе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0.82000000000000017</c:v>
                </c:pt>
                <c:pt idx="1">
                  <c:v>6.0000000000000019E-2</c:v>
                </c:pt>
                <c:pt idx="2">
                  <c:v>0.12000000000000002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637051520838269"/>
          <c:y val="0.15626274712634813"/>
          <c:w val="0.38512310506936387"/>
          <c:h val="0.67895104949088736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148DCC-EE9C-42E0-B550-CA1414B7E1A3}" type="doc">
      <dgm:prSet loTypeId="urn:microsoft.com/office/officeart/2005/8/layout/chevron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0B25A2C9-61C2-4EF7-A893-C96FEB06F427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8A9780-A901-4A51-ACC4-27F9464C603D}" type="parTrans" cxnId="{46CC20E7-032B-4AF4-A8B0-C7BA944629D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33133B-766F-4710-B6DE-F353BBE3324E}" type="sibTrans" cxnId="{46CC20E7-032B-4AF4-A8B0-C7BA944629D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2B0C50-4926-4DA7-AC04-3D28037BE641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Домашнее насилие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A22852-973A-4FB2-8D3F-5B354ECF83C1}" type="parTrans" cxnId="{8F0D2705-BEDF-436D-A8C2-6E6171E0515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7205D2-A688-4E21-B61C-0416E48715C9}" type="sibTrans" cxnId="{8F0D2705-BEDF-436D-A8C2-6E6171E0515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773739-8302-48A3-AF82-815C71433051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E593C1-ACFF-4223-94E6-3F3E614C1395}" type="parTrans" cxnId="{162B1D40-B490-40AD-BD4E-26FD0B1406A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68EDF5-AB98-4538-B196-70B1BB2C8803}" type="sibTrans" cxnId="{162B1D40-B490-40AD-BD4E-26FD0B1406A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AC2D3D-178B-4891-81F8-F9AC4E75D556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Отказ от новорождённых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284CE6-C5B4-45F7-81A8-9A7C5E955B91}" type="parTrans" cxnId="{EA58DC2F-D9BC-4C5E-85AA-750F5EF10D8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AE4E0C-9BC9-44E5-A220-6FAB1F3C82E7}" type="sibTrans" cxnId="{EA58DC2F-D9BC-4C5E-85AA-750F5EF10D8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3B12A5-C007-4C5C-B2D9-5595A5DF0EFB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B9874E-A841-497A-BE4C-08CAFA50070F}" type="parTrans" cxnId="{600C7D7C-E7B2-4408-8A84-7B00FF3EE92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3AB990-BA0F-4AD3-970D-897791B3873B}" type="sibTrans" cxnId="{600C7D7C-E7B2-4408-8A84-7B00FF3EE92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606CBE-20B5-467A-9932-F7D3342599B9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Беременность несовершеннолетних и раннее материнство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0CD4E4-82D2-43B4-B9E8-2D9BDB6EDA53}" type="parTrans" cxnId="{AF67802D-FB6B-4938-95F8-9DAE76D2672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131034-5E6B-4EFC-AD6C-30F525E5CE0D}" type="sibTrans" cxnId="{AF67802D-FB6B-4938-95F8-9DAE76D2672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CB7252-52BA-4630-9FB5-FE0615C66E53}" type="pres">
      <dgm:prSet presAssocID="{0A148DCC-EE9C-42E0-B550-CA1414B7E1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489992-BAEF-40EB-8F04-589362A4E4E1}" type="pres">
      <dgm:prSet presAssocID="{0B25A2C9-61C2-4EF7-A893-C96FEB06F427}" presName="composite" presStyleCnt="0"/>
      <dgm:spPr/>
    </dgm:pt>
    <dgm:pt modelId="{6545B05E-F534-47E3-AF68-980F0C24A4CE}" type="pres">
      <dgm:prSet presAssocID="{0B25A2C9-61C2-4EF7-A893-C96FEB06F42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7C5A0-29EF-404B-9EAD-122A1BEC8777}" type="pres">
      <dgm:prSet presAssocID="{0B25A2C9-61C2-4EF7-A893-C96FEB06F42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A1BB2-D843-498F-9C20-EB73D1473597}" type="pres">
      <dgm:prSet presAssocID="{5933133B-766F-4710-B6DE-F353BBE3324E}" presName="sp" presStyleCnt="0"/>
      <dgm:spPr/>
    </dgm:pt>
    <dgm:pt modelId="{49738534-6A26-42F6-9FA5-67183C178FBE}" type="pres">
      <dgm:prSet presAssocID="{0F773739-8302-48A3-AF82-815C71433051}" presName="composite" presStyleCnt="0"/>
      <dgm:spPr/>
    </dgm:pt>
    <dgm:pt modelId="{9A1251C9-A920-41D6-9EE8-BBEEBC0EBAD3}" type="pres">
      <dgm:prSet presAssocID="{0F773739-8302-48A3-AF82-815C7143305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B1A26-419B-4174-A462-7DB56B69DB32}" type="pres">
      <dgm:prSet presAssocID="{0F773739-8302-48A3-AF82-815C7143305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FE862B-6660-4B5D-AF34-EFFB87293BE3}" type="pres">
      <dgm:prSet presAssocID="{7768EDF5-AB98-4538-B196-70B1BB2C8803}" presName="sp" presStyleCnt="0"/>
      <dgm:spPr/>
    </dgm:pt>
    <dgm:pt modelId="{F70E37C1-F42A-45FF-AE00-AE6E8281FC9C}" type="pres">
      <dgm:prSet presAssocID="{F83B12A5-C007-4C5C-B2D9-5595A5DF0EFB}" presName="composite" presStyleCnt="0"/>
      <dgm:spPr/>
    </dgm:pt>
    <dgm:pt modelId="{62527E05-5FEC-4F30-9E60-FC2BF935F26D}" type="pres">
      <dgm:prSet presAssocID="{F83B12A5-C007-4C5C-B2D9-5595A5DF0EF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7931F-C738-45D5-8C55-64F9C9AC441F}" type="pres">
      <dgm:prSet presAssocID="{F83B12A5-C007-4C5C-B2D9-5595A5DF0EF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7B30F1-F6C8-4F77-B2AE-6052ED46137A}" type="presOf" srcId="{0A148DCC-EE9C-42E0-B550-CA1414B7E1A3}" destId="{ECCB7252-52BA-4630-9FB5-FE0615C66E53}" srcOrd="0" destOrd="0" presId="urn:microsoft.com/office/officeart/2005/8/layout/chevron2"/>
    <dgm:cxn modelId="{162B1D40-B490-40AD-BD4E-26FD0B1406AC}" srcId="{0A148DCC-EE9C-42E0-B550-CA1414B7E1A3}" destId="{0F773739-8302-48A3-AF82-815C71433051}" srcOrd="1" destOrd="0" parTransId="{9BE593C1-ACFF-4223-94E6-3F3E614C1395}" sibTransId="{7768EDF5-AB98-4538-B196-70B1BB2C8803}"/>
    <dgm:cxn modelId="{AF67802D-FB6B-4938-95F8-9DAE76D26724}" srcId="{F83B12A5-C007-4C5C-B2D9-5595A5DF0EFB}" destId="{26606CBE-20B5-467A-9932-F7D3342599B9}" srcOrd="0" destOrd="0" parTransId="{7F0CD4E4-82D2-43B4-B9E8-2D9BDB6EDA53}" sibTransId="{4E131034-5E6B-4EFC-AD6C-30F525E5CE0D}"/>
    <dgm:cxn modelId="{3D9B1966-6C28-4D2E-B8B0-C0C17CD38DD6}" type="presOf" srcId="{ECAC2D3D-178B-4891-81F8-F9AC4E75D556}" destId="{C06B1A26-419B-4174-A462-7DB56B69DB32}" srcOrd="0" destOrd="0" presId="urn:microsoft.com/office/officeart/2005/8/layout/chevron2"/>
    <dgm:cxn modelId="{600C7D7C-E7B2-4408-8A84-7B00FF3EE928}" srcId="{0A148DCC-EE9C-42E0-B550-CA1414B7E1A3}" destId="{F83B12A5-C007-4C5C-B2D9-5595A5DF0EFB}" srcOrd="2" destOrd="0" parTransId="{FAB9874E-A841-497A-BE4C-08CAFA50070F}" sibTransId="{F93AB990-BA0F-4AD3-970D-897791B3873B}"/>
    <dgm:cxn modelId="{3E5F23C8-3FD8-47D0-9CA8-1D7030DF3798}" type="presOf" srcId="{26606CBE-20B5-467A-9932-F7D3342599B9}" destId="{0EE7931F-C738-45D5-8C55-64F9C9AC441F}" srcOrd="0" destOrd="0" presId="urn:microsoft.com/office/officeart/2005/8/layout/chevron2"/>
    <dgm:cxn modelId="{59981882-DCF9-4728-809C-83F57C55B794}" type="presOf" srcId="{532B0C50-4926-4DA7-AC04-3D28037BE641}" destId="{76E7C5A0-29EF-404B-9EAD-122A1BEC8777}" srcOrd="0" destOrd="0" presId="urn:microsoft.com/office/officeart/2005/8/layout/chevron2"/>
    <dgm:cxn modelId="{3CA8AF89-B31A-462A-A7FB-D3D823F21E38}" type="presOf" srcId="{0B25A2C9-61C2-4EF7-A893-C96FEB06F427}" destId="{6545B05E-F534-47E3-AF68-980F0C24A4CE}" srcOrd="0" destOrd="0" presId="urn:microsoft.com/office/officeart/2005/8/layout/chevron2"/>
    <dgm:cxn modelId="{EA58DC2F-D9BC-4C5E-85AA-750F5EF10D85}" srcId="{0F773739-8302-48A3-AF82-815C71433051}" destId="{ECAC2D3D-178B-4891-81F8-F9AC4E75D556}" srcOrd="0" destOrd="0" parTransId="{12284CE6-C5B4-45F7-81A8-9A7C5E955B91}" sibTransId="{77AE4E0C-9BC9-44E5-A220-6FAB1F3C82E7}"/>
    <dgm:cxn modelId="{0EE3B5F1-9A40-4A24-A205-D8E31B9A90A0}" type="presOf" srcId="{F83B12A5-C007-4C5C-B2D9-5595A5DF0EFB}" destId="{62527E05-5FEC-4F30-9E60-FC2BF935F26D}" srcOrd="0" destOrd="0" presId="urn:microsoft.com/office/officeart/2005/8/layout/chevron2"/>
    <dgm:cxn modelId="{4E86EEA7-67A4-4DB4-9F9D-885C34E9DB66}" type="presOf" srcId="{0F773739-8302-48A3-AF82-815C71433051}" destId="{9A1251C9-A920-41D6-9EE8-BBEEBC0EBAD3}" srcOrd="0" destOrd="0" presId="urn:microsoft.com/office/officeart/2005/8/layout/chevron2"/>
    <dgm:cxn modelId="{46CC20E7-032B-4AF4-A8B0-C7BA944629DE}" srcId="{0A148DCC-EE9C-42E0-B550-CA1414B7E1A3}" destId="{0B25A2C9-61C2-4EF7-A893-C96FEB06F427}" srcOrd="0" destOrd="0" parTransId="{FD8A9780-A901-4A51-ACC4-27F9464C603D}" sibTransId="{5933133B-766F-4710-B6DE-F353BBE3324E}"/>
    <dgm:cxn modelId="{8F0D2705-BEDF-436D-A8C2-6E6171E05153}" srcId="{0B25A2C9-61C2-4EF7-A893-C96FEB06F427}" destId="{532B0C50-4926-4DA7-AC04-3D28037BE641}" srcOrd="0" destOrd="0" parTransId="{1CA22852-973A-4FB2-8D3F-5B354ECF83C1}" sibTransId="{447205D2-A688-4E21-B61C-0416E48715C9}"/>
    <dgm:cxn modelId="{C6BE0EAC-D84A-42D3-B3A1-977D3E2F9E37}" type="presParOf" srcId="{ECCB7252-52BA-4630-9FB5-FE0615C66E53}" destId="{09489992-BAEF-40EB-8F04-589362A4E4E1}" srcOrd="0" destOrd="0" presId="urn:microsoft.com/office/officeart/2005/8/layout/chevron2"/>
    <dgm:cxn modelId="{E9A1EC67-8268-4847-857E-ED3200A8B6A9}" type="presParOf" srcId="{09489992-BAEF-40EB-8F04-589362A4E4E1}" destId="{6545B05E-F534-47E3-AF68-980F0C24A4CE}" srcOrd="0" destOrd="0" presId="urn:microsoft.com/office/officeart/2005/8/layout/chevron2"/>
    <dgm:cxn modelId="{FA66A5B7-2BA6-4836-BD39-A0D3372812F5}" type="presParOf" srcId="{09489992-BAEF-40EB-8F04-589362A4E4E1}" destId="{76E7C5A0-29EF-404B-9EAD-122A1BEC8777}" srcOrd="1" destOrd="0" presId="urn:microsoft.com/office/officeart/2005/8/layout/chevron2"/>
    <dgm:cxn modelId="{3EB58FAC-79C0-4D86-B88C-B2DD925BB48C}" type="presParOf" srcId="{ECCB7252-52BA-4630-9FB5-FE0615C66E53}" destId="{AC0A1BB2-D843-498F-9C20-EB73D1473597}" srcOrd="1" destOrd="0" presId="urn:microsoft.com/office/officeart/2005/8/layout/chevron2"/>
    <dgm:cxn modelId="{FCD8BC4F-63A3-44C6-97A7-AF166EA99E62}" type="presParOf" srcId="{ECCB7252-52BA-4630-9FB5-FE0615C66E53}" destId="{49738534-6A26-42F6-9FA5-67183C178FBE}" srcOrd="2" destOrd="0" presId="urn:microsoft.com/office/officeart/2005/8/layout/chevron2"/>
    <dgm:cxn modelId="{2DAB3D59-01C5-4520-9A79-1A3AEBCD999E}" type="presParOf" srcId="{49738534-6A26-42F6-9FA5-67183C178FBE}" destId="{9A1251C9-A920-41D6-9EE8-BBEEBC0EBAD3}" srcOrd="0" destOrd="0" presId="urn:microsoft.com/office/officeart/2005/8/layout/chevron2"/>
    <dgm:cxn modelId="{7E5C2B2B-A471-4F21-B301-BB9229F51F96}" type="presParOf" srcId="{49738534-6A26-42F6-9FA5-67183C178FBE}" destId="{C06B1A26-419B-4174-A462-7DB56B69DB32}" srcOrd="1" destOrd="0" presId="urn:microsoft.com/office/officeart/2005/8/layout/chevron2"/>
    <dgm:cxn modelId="{45E3BB58-7FC2-48B2-B2C0-B5447E8AD149}" type="presParOf" srcId="{ECCB7252-52BA-4630-9FB5-FE0615C66E53}" destId="{DDFE862B-6660-4B5D-AF34-EFFB87293BE3}" srcOrd="3" destOrd="0" presId="urn:microsoft.com/office/officeart/2005/8/layout/chevron2"/>
    <dgm:cxn modelId="{FD7F73D0-099A-47A1-9982-40DF2797CB24}" type="presParOf" srcId="{ECCB7252-52BA-4630-9FB5-FE0615C66E53}" destId="{F70E37C1-F42A-45FF-AE00-AE6E8281FC9C}" srcOrd="4" destOrd="0" presId="urn:microsoft.com/office/officeart/2005/8/layout/chevron2"/>
    <dgm:cxn modelId="{60C9126D-4B3A-4172-9456-EE94D8E78023}" type="presParOf" srcId="{F70E37C1-F42A-45FF-AE00-AE6E8281FC9C}" destId="{62527E05-5FEC-4F30-9E60-FC2BF935F26D}" srcOrd="0" destOrd="0" presId="urn:microsoft.com/office/officeart/2005/8/layout/chevron2"/>
    <dgm:cxn modelId="{7217F2B3-477E-46DE-827A-E30331C6D7A7}" type="presParOf" srcId="{F70E37C1-F42A-45FF-AE00-AE6E8281FC9C}" destId="{0EE7931F-C738-45D5-8C55-64F9C9AC441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87B67B-3614-4C41-92E8-AAA5E0D72894}" type="doc">
      <dgm:prSet loTypeId="urn:microsoft.com/office/officeart/2005/8/layout/chevron2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A000FECF-0270-4BB9-ABB7-C48DAAA29BDC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1E6954-3A73-4876-9BCB-231B9BCA4D0D}" type="parTrans" cxnId="{0AF4648A-8B4A-408D-8D98-BEA7176BDC9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9B7BCD-FD7D-480F-9D53-5B3D3505DC3B}" type="sibTrans" cxnId="{0AF4648A-8B4A-408D-8D98-BEA7176BDC9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8FF155-7D12-4FDD-8A3F-E0ABA3CA6322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Прерывание беременности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D06B28-D5A3-45A4-8088-48E6E19B05F5}" type="parTrans" cxnId="{230BECEC-3B78-46A6-8F41-486F02FFF18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A551E6-ECD8-4991-87B1-4FF0EE695681}" type="sibTrans" cxnId="{230BECEC-3B78-46A6-8F41-486F02FFF18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F60722-22D1-480B-B9DA-75A8864DF959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F8FEF2-5F17-4476-A32A-5F72F2C3E1C6}" type="parTrans" cxnId="{439D76B9-8C36-4B45-A384-D68DC98C528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D48025-D1D5-4F28-A2E6-7D067DF4EABD}" type="sibTrans" cxnId="{439D76B9-8C36-4B45-A384-D68DC98C528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2D3262-9ED4-4935-9900-0D155538CAD0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числа разводов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531EF3-34D0-44E1-9A3A-E1A11B6F2423}" type="parTrans" cxnId="{2C325F61-DD49-4891-92D1-7DA9A2CCBC7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AA7B69-E27B-4CEE-BBA1-B811B48001A6}" type="sibTrans" cxnId="{2C325F61-DD49-4891-92D1-7DA9A2CCBC7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E00947-BC41-4252-B61F-BAEF60288142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A2201B-E331-4927-9F31-A012E8C5DBAE}" type="parTrans" cxnId="{E595F82E-14E8-4BFD-9C62-1951A9BC743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F5CA87-A2CF-4760-B9CF-1D220946AA7C}" type="sibTrans" cxnId="{E595F82E-14E8-4BFD-9C62-1951A9BC743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A224E3-156B-445F-98E7-60769E5F4AD5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Проблема формирования ответственного материнства, родительства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E7A1FE-CE07-4B33-AE4E-E418C1706E08}" type="parTrans" cxnId="{0781AF81-CF75-42A6-B566-2DA41B0D814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3177B2-9AE8-453B-B8A1-42E718E5F419}" type="sibTrans" cxnId="{0781AF81-CF75-42A6-B566-2DA41B0D814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25B507-081B-4A76-8B57-7EC80A9057F7}" type="pres">
      <dgm:prSet presAssocID="{8487B67B-3614-4C41-92E8-AAA5E0D728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F4DBCE-5CC6-4BCD-B9AB-875847700F46}" type="pres">
      <dgm:prSet presAssocID="{A000FECF-0270-4BB9-ABB7-C48DAAA29BDC}" presName="composite" presStyleCnt="0"/>
      <dgm:spPr/>
    </dgm:pt>
    <dgm:pt modelId="{E09ABA4C-FFD8-4C61-BB91-FE7C0A45AC4C}" type="pres">
      <dgm:prSet presAssocID="{A000FECF-0270-4BB9-ABB7-C48DAAA29BD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88741-E68B-4352-A273-6AE2CA90112F}" type="pres">
      <dgm:prSet presAssocID="{A000FECF-0270-4BB9-ABB7-C48DAAA29BDC}" presName="descendantText" presStyleLbl="alignAcc1" presStyleIdx="0" presStyleCnt="3" custScaleX="98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0724C-1108-4C65-915B-6BA6E45C959D}" type="pres">
      <dgm:prSet presAssocID="{139B7BCD-FD7D-480F-9D53-5B3D3505DC3B}" presName="sp" presStyleCnt="0"/>
      <dgm:spPr/>
    </dgm:pt>
    <dgm:pt modelId="{005E8D05-8D1D-43B0-9DC2-0DF367BC5458}" type="pres">
      <dgm:prSet presAssocID="{24F60722-22D1-480B-B9DA-75A8864DF959}" presName="composite" presStyleCnt="0"/>
      <dgm:spPr/>
    </dgm:pt>
    <dgm:pt modelId="{74D866C3-D605-4CC9-8843-5226242AF690}" type="pres">
      <dgm:prSet presAssocID="{24F60722-22D1-480B-B9DA-75A8864DF95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94411-0E80-432C-89F7-84EA3D8AAD7B}" type="pres">
      <dgm:prSet presAssocID="{24F60722-22D1-480B-B9DA-75A8864DF959}" presName="descendantText" presStyleLbl="alignAcc1" presStyleIdx="1" presStyleCnt="3" custScaleX="98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65C9F-734B-4B3B-96A4-E0C748B17113}" type="pres">
      <dgm:prSet presAssocID="{87D48025-D1D5-4F28-A2E6-7D067DF4EABD}" presName="sp" presStyleCnt="0"/>
      <dgm:spPr/>
    </dgm:pt>
    <dgm:pt modelId="{776B83D2-FF6F-44B6-B837-96E9E5D66D8B}" type="pres">
      <dgm:prSet presAssocID="{16E00947-BC41-4252-B61F-BAEF60288142}" presName="composite" presStyleCnt="0"/>
      <dgm:spPr/>
    </dgm:pt>
    <dgm:pt modelId="{49D4E2A8-4511-4748-BEFD-FFA1335108AF}" type="pres">
      <dgm:prSet presAssocID="{16E00947-BC41-4252-B61F-BAEF60288142}" presName="parentText" presStyleLbl="alignNode1" presStyleIdx="2" presStyleCnt="3" custScaleX="118168" custScaleY="145079" custLinFactNeighborX="-11620" custLinFactNeighborY="-17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69DDE-22D8-46B0-8F00-200A0FBDAF43}" type="pres">
      <dgm:prSet presAssocID="{16E00947-BC41-4252-B61F-BAEF60288142}" presName="descendantText" presStyleLbl="alignAcc1" presStyleIdx="2" presStyleCnt="3" custScaleX="98008" custScaleY="156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0BECEC-3B78-46A6-8F41-486F02FFF183}" srcId="{A000FECF-0270-4BB9-ABB7-C48DAAA29BDC}" destId="{768FF155-7D12-4FDD-8A3F-E0ABA3CA6322}" srcOrd="0" destOrd="0" parTransId="{A8D06B28-D5A3-45A4-8088-48E6E19B05F5}" sibTransId="{4FA551E6-ECD8-4991-87B1-4FF0EE695681}"/>
    <dgm:cxn modelId="{F21B2E73-EA7B-45DD-AC55-12F074F38B30}" type="presOf" srcId="{1C2D3262-9ED4-4935-9900-0D155538CAD0}" destId="{C8D94411-0E80-432C-89F7-84EA3D8AAD7B}" srcOrd="0" destOrd="0" presId="urn:microsoft.com/office/officeart/2005/8/layout/chevron2"/>
    <dgm:cxn modelId="{640CBCB9-E235-4EAB-8733-FF0D381A6356}" type="presOf" srcId="{A000FECF-0270-4BB9-ABB7-C48DAAA29BDC}" destId="{E09ABA4C-FFD8-4C61-BB91-FE7C0A45AC4C}" srcOrd="0" destOrd="0" presId="urn:microsoft.com/office/officeart/2005/8/layout/chevron2"/>
    <dgm:cxn modelId="{2C325F61-DD49-4891-92D1-7DA9A2CCBC77}" srcId="{24F60722-22D1-480B-B9DA-75A8864DF959}" destId="{1C2D3262-9ED4-4935-9900-0D155538CAD0}" srcOrd="0" destOrd="0" parTransId="{1E531EF3-34D0-44E1-9A3A-E1A11B6F2423}" sibTransId="{B5AA7B69-E27B-4CEE-BBA1-B811B48001A6}"/>
    <dgm:cxn modelId="{0AF4648A-8B4A-408D-8D98-BEA7176BDC9B}" srcId="{8487B67B-3614-4C41-92E8-AAA5E0D72894}" destId="{A000FECF-0270-4BB9-ABB7-C48DAAA29BDC}" srcOrd="0" destOrd="0" parTransId="{521E6954-3A73-4876-9BCB-231B9BCA4D0D}" sibTransId="{139B7BCD-FD7D-480F-9D53-5B3D3505DC3B}"/>
    <dgm:cxn modelId="{0F9BE7C5-9EE4-4B7F-A948-AB380F0A63EE}" type="presOf" srcId="{8487B67B-3614-4C41-92E8-AAA5E0D72894}" destId="{9125B507-081B-4A76-8B57-7EC80A9057F7}" srcOrd="0" destOrd="0" presId="urn:microsoft.com/office/officeart/2005/8/layout/chevron2"/>
    <dgm:cxn modelId="{01C4FA2F-874F-46B2-A2DD-12D33E0093D3}" type="presOf" srcId="{6AA224E3-156B-445F-98E7-60769E5F4AD5}" destId="{4F969DDE-22D8-46B0-8F00-200A0FBDAF43}" srcOrd="0" destOrd="0" presId="urn:microsoft.com/office/officeart/2005/8/layout/chevron2"/>
    <dgm:cxn modelId="{5002B69F-794C-4747-B832-755535D54F49}" type="presOf" srcId="{24F60722-22D1-480B-B9DA-75A8864DF959}" destId="{74D866C3-D605-4CC9-8843-5226242AF690}" srcOrd="0" destOrd="0" presId="urn:microsoft.com/office/officeart/2005/8/layout/chevron2"/>
    <dgm:cxn modelId="{0781AF81-CF75-42A6-B566-2DA41B0D814A}" srcId="{16E00947-BC41-4252-B61F-BAEF60288142}" destId="{6AA224E3-156B-445F-98E7-60769E5F4AD5}" srcOrd="0" destOrd="0" parTransId="{9CE7A1FE-CE07-4B33-AE4E-E418C1706E08}" sibTransId="{E23177B2-9AE8-453B-B8A1-42E718E5F419}"/>
    <dgm:cxn modelId="{54FABA9A-1908-41E1-B480-DDAE39961E2E}" type="presOf" srcId="{768FF155-7D12-4FDD-8A3F-E0ABA3CA6322}" destId="{69B88741-E68B-4352-A273-6AE2CA90112F}" srcOrd="0" destOrd="0" presId="urn:microsoft.com/office/officeart/2005/8/layout/chevron2"/>
    <dgm:cxn modelId="{7D7B9B47-7853-45F5-AF4A-58BAF1D6C934}" type="presOf" srcId="{16E00947-BC41-4252-B61F-BAEF60288142}" destId="{49D4E2A8-4511-4748-BEFD-FFA1335108AF}" srcOrd="0" destOrd="0" presId="urn:microsoft.com/office/officeart/2005/8/layout/chevron2"/>
    <dgm:cxn modelId="{E595F82E-14E8-4BFD-9C62-1951A9BC7430}" srcId="{8487B67B-3614-4C41-92E8-AAA5E0D72894}" destId="{16E00947-BC41-4252-B61F-BAEF60288142}" srcOrd="2" destOrd="0" parTransId="{BAA2201B-E331-4927-9F31-A012E8C5DBAE}" sibTransId="{4CF5CA87-A2CF-4760-B9CF-1D220946AA7C}"/>
    <dgm:cxn modelId="{439D76B9-8C36-4B45-A384-D68DC98C5280}" srcId="{8487B67B-3614-4C41-92E8-AAA5E0D72894}" destId="{24F60722-22D1-480B-B9DA-75A8864DF959}" srcOrd="1" destOrd="0" parTransId="{1EF8FEF2-5F17-4476-A32A-5F72F2C3E1C6}" sibTransId="{87D48025-D1D5-4F28-A2E6-7D067DF4EABD}"/>
    <dgm:cxn modelId="{130B151C-0302-4AA8-94C5-022B28578273}" type="presParOf" srcId="{9125B507-081B-4A76-8B57-7EC80A9057F7}" destId="{D5F4DBCE-5CC6-4BCD-B9AB-875847700F46}" srcOrd="0" destOrd="0" presId="urn:microsoft.com/office/officeart/2005/8/layout/chevron2"/>
    <dgm:cxn modelId="{2D8DD068-82E8-4935-91FA-0C57F2F1209A}" type="presParOf" srcId="{D5F4DBCE-5CC6-4BCD-B9AB-875847700F46}" destId="{E09ABA4C-FFD8-4C61-BB91-FE7C0A45AC4C}" srcOrd="0" destOrd="0" presId="urn:microsoft.com/office/officeart/2005/8/layout/chevron2"/>
    <dgm:cxn modelId="{6D61B239-2FB0-4548-AB08-CA9DF0DD83D1}" type="presParOf" srcId="{D5F4DBCE-5CC6-4BCD-B9AB-875847700F46}" destId="{69B88741-E68B-4352-A273-6AE2CA90112F}" srcOrd="1" destOrd="0" presId="urn:microsoft.com/office/officeart/2005/8/layout/chevron2"/>
    <dgm:cxn modelId="{CFAE9E39-8257-4DC2-BEEC-ED1D3E5E4C77}" type="presParOf" srcId="{9125B507-081B-4A76-8B57-7EC80A9057F7}" destId="{5860724C-1108-4C65-915B-6BA6E45C959D}" srcOrd="1" destOrd="0" presId="urn:microsoft.com/office/officeart/2005/8/layout/chevron2"/>
    <dgm:cxn modelId="{40061D40-AEA6-4779-A8BF-1C64C9C03131}" type="presParOf" srcId="{9125B507-081B-4A76-8B57-7EC80A9057F7}" destId="{005E8D05-8D1D-43B0-9DC2-0DF367BC5458}" srcOrd="2" destOrd="0" presId="urn:microsoft.com/office/officeart/2005/8/layout/chevron2"/>
    <dgm:cxn modelId="{397C1B28-11C8-4252-845A-F4B2D0431871}" type="presParOf" srcId="{005E8D05-8D1D-43B0-9DC2-0DF367BC5458}" destId="{74D866C3-D605-4CC9-8843-5226242AF690}" srcOrd="0" destOrd="0" presId="urn:microsoft.com/office/officeart/2005/8/layout/chevron2"/>
    <dgm:cxn modelId="{10FFF26D-2A7E-4331-BE16-C52AE40ADF45}" type="presParOf" srcId="{005E8D05-8D1D-43B0-9DC2-0DF367BC5458}" destId="{C8D94411-0E80-432C-89F7-84EA3D8AAD7B}" srcOrd="1" destOrd="0" presId="urn:microsoft.com/office/officeart/2005/8/layout/chevron2"/>
    <dgm:cxn modelId="{67F90D67-2926-47FB-A4A0-B55E622D3C84}" type="presParOf" srcId="{9125B507-081B-4A76-8B57-7EC80A9057F7}" destId="{1B265C9F-734B-4B3B-96A4-E0C748B17113}" srcOrd="3" destOrd="0" presId="urn:microsoft.com/office/officeart/2005/8/layout/chevron2"/>
    <dgm:cxn modelId="{F032A156-ACA8-47F3-BCB5-2D3F8AC1069D}" type="presParOf" srcId="{9125B507-081B-4A76-8B57-7EC80A9057F7}" destId="{776B83D2-FF6F-44B6-B837-96E9E5D66D8B}" srcOrd="4" destOrd="0" presId="urn:microsoft.com/office/officeart/2005/8/layout/chevron2"/>
    <dgm:cxn modelId="{6DBCAE33-FD0D-4E40-A3A7-57FA576088FB}" type="presParOf" srcId="{776B83D2-FF6F-44B6-B837-96E9E5D66D8B}" destId="{49D4E2A8-4511-4748-BEFD-FFA1335108AF}" srcOrd="0" destOrd="0" presId="urn:microsoft.com/office/officeart/2005/8/layout/chevron2"/>
    <dgm:cxn modelId="{B083A8F0-B022-4483-A24F-BB5F2A9E9024}" type="presParOf" srcId="{776B83D2-FF6F-44B6-B837-96E9E5D66D8B}" destId="{4F969DDE-22D8-46B0-8F00-200A0FBDAF4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09B270-EC9E-4BD7-9F78-D7AA5F3284CD}" type="doc">
      <dgm:prSet loTypeId="urn:microsoft.com/office/officeart/2005/8/layout/radial5" loCatId="cycle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C949AB35-845F-4079-B908-1DA08B09905D}">
      <dgm:prSet/>
      <dgm:spPr/>
      <dgm:t>
        <a:bodyPr/>
        <a:lstStyle/>
        <a:p>
          <a:endParaRPr lang="ru-RU" dirty="0"/>
        </a:p>
      </dgm:t>
    </dgm:pt>
    <dgm:pt modelId="{83A80944-B179-4B3F-AFFD-3881A0AC4BD7}" type="parTrans" cxnId="{C6AC354C-2791-4602-9506-2A3B491DCAE7}">
      <dgm:prSet/>
      <dgm:spPr/>
      <dgm:t>
        <a:bodyPr/>
        <a:lstStyle/>
        <a:p>
          <a:endParaRPr lang="ru-RU"/>
        </a:p>
      </dgm:t>
    </dgm:pt>
    <dgm:pt modelId="{EB25F94A-4252-4283-8466-DCF0B9B2724C}" type="sibTrans" cxnId="{C6AC354C-2791-4602-9506-2A3B491DCAE7}">
      <dgm:prSet/>
      <dgm:spPr/>
      <dgm:t>
        <a:bodyPr/>
        <a:lstStyle/>
        <a:p>
          <a:endParaRPr lang="ru-RU"/>
        </a:p>
      </dgm:t>
    </dgm:pt>
    <dgm:pt modelId="{3F65264D-BA13-4AEA-97C8-4B3C520306EC}">
      <dgm:prSet/>
      <dgm:spPr/>
      <dgm:t>
        <a:bodyPr/>
        <a:lstStyle/>
        <a:p>
          <a:endParaRPr lang="ru-RU" dirty="0"/>
        </a:p>
      </dgm:t>
    </dgm:pt>
    <dgm:pt modelId="{4298F17E-774D-4447-94D9-0B72DDAFD00D}" type="parTrans" cxnId="{5375A5B7-C90F-402B-9C6A-E2DD0CB845D3}">
      <dgm:prSet/>
      <dgm:spPr/>
      <dgm:t>
        <a:bodyPr/>
        <a:lstStyle/>
        <a:p>
          <a:endParaRPr lang="ru-RU"/>
        </a:p>
      </dgm:t>
    </dgm:pt>
    <dgm:pt modelId="{360A8CC7-CCC8-4162-B8B3-F99C95D1333F}" type="sibTrans" cxnId="{5375A5B7-C90F-402B-9C6A-E2DD0CB845D3}">
      <dgm:prSet/>
      <dgm:spPr/>
      <dgm:t>
        <a:bodyPr/>
        <a:lstStyle/>
        <a:p>
          <a:endParaRPr lang="ru-RU"/>
        </a:p>
      </dgm:t>
    </dgm:pt>
    <dgm:pt modelId="{A92B1566-3894-4898-AE29-04365C62B61E}">
      <dgm:prSet phldrT="[Текст]" custT="1"/>
      <dgm:spPr/>
      <dgm:t>
        <a:bodyPr/>
        <a:lstStyle/>
        <a:p>
          <a:endParaRPr lang="ru-RU" sz="24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4981AE5-84DA-4AA0-B090-4BE57D4CDECA}" type="sibTrans" cxnId="{FEFB9A62-759E-464E-B39B-F8616354C469}">
      <dgm:prSet/>
      <dgm:spPr/>
      <dgm:t>
        <a:bodyPr/>
        <a:lstStyle/>
        <a:p>
          <a:endParaRPr lang="ru-RU"/>
        </a:p>
      </dgm:t>
    </dgm:pt>
    <dgm:pt modelId="{3D1F666B-EF78-42B0-94C1-6E787EBC3657}" type="parTrans" cxnId="{FEFB9A62-759E-464E-B39B-F8616354C469}">
      <dgm:prSet/>
      <dgm:spPr/>
      <dgm:t>
        <a:bodyPr/>
        <a:lstStyle/>
        <a:p>
          <a:endParaRPr lang="ru-RU"/>
        </a:p>
      </dgm:t>
    </dgm:pt>
    <dgm:pt modelId="{D7774B57-C465-44B5-99EC-3CB59B8E7CB3}" type="pres">
      <dgm:prSet presAssocID="{4D09B270-EC9E-4BD7-9F78-D7AA5F3284C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A865A2-99BF-455C-A35F-4612745BE25A}" type="pres">
      <dgm:prSet presAssocID="{A92B1566-3894-4898-AE29-04365C62B61E}" presName="centerShape" presStyleLbl="node0" presStyleIdx="0" presStyleCnt="1" custScaleX="9902" custScaleY="8268" custLinFactNeighborX="-328" custLinFactNeighborY="-2463"/>
      <dgm:spPr/>
      <dgm:t>
        <a:bodyPr/>
        <a:lstStyle/>
        <a:p>
          <a:endParaRPr lang="ru-RU"/>
        </a:p>
      </dgm:t>
    </dgm:pt>
  </dgm:ptLst>
  <dgm:cxnLst>
    <dgm:cxn modelId="{FEFB9A62-759E-464E-B39B-F8616354C469}" srcId="{4D09B270-EC9E-4BD7-9F78-D7AA5F3284CD}" destId="{A92B1566-3894-4898-AE29-04365C62B61E}" srcOrd="0" destOrd="0" parTransId="{3D1F666B-EF78-42B0-94C1-6E787EBC3657}" sibTransId="{E4981AE5-84DA-4AA0-B090-4BE57D4CDECA}"/>
    <dgm:cxn modelId="{C6AC354C-2791-4602-9506-2A3B491DCAE7}" srcId="{4D09B270-EC9E-4BD7-9F78-D7AA5F3284CD}" destId="{C949AB35-845F-4079-B908-1DA08B09905D}" srcOrd="1" destOrd="0" parTransId="{83A80944-B179-4B3F-AFFD-3881A0AC4BD7}" sibTransId="{EB25F94A-4252-4283-8466-DCF0B9B2724C}"/>
    <dgm:cxn modelId="{3D23BF6E-F221-43A1-AE54-53785FCB5934}" type="presOf" srcId="{4D09B270-EC9E-4BD7-9F78-D7AA5F3284CD}" destId="{D7774B57-C465-44B5-99EC-3CB59B8E7CB3}" srcOrd="0" destOrd="0" presId="urn:microsoft.com/office/officeart/2005/8/layout/radial5"/>
    <dgm:cxn modelId="{5375A5B7-C90F-402B-9C6A-E2DD0CB845D3}" srcId="{4D09B270-EC9E-4BD7-9F78-D7AA5F3284CD}" destId="{3F65264D-BA13-4AEA-97C8-4B3C520306EC}" srcOrd="2" destOrd="0" parTransId="{4298F17E-774D-4447-94D9-0B72DDAFD00D}" sibTransId="{360A8CC7-CCC8-4162-B8B3-F99C95D1333F}"/>
    <dgm:cxn modelId="{A155E241-A718-43C5-8EFC-C00C5D59B33B}" type="presOf" srcId="{A92B1566-3894-4898-AE29-04365C62B61E}" destId="{C5A865A2-99BF-455C-A35F-4612745BE25A}" srcOrd="0" destOrd="0" presId="urn:microsoft.com/office/officeart/2005/8/layout/radial5"/>
    <dgm:cxn modelId="{2F513474-DA7E-4038-B901-C0A8D86EDB31}" type="presParOf" srcId="{D7774B57-C465-44B5-99EC-3CB59B8E7CB3}" destId="{C5A865A2-99BF-455C-A35F-4612745BE25A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2150A6-D993-42A1-9474-EDC4E6608D05}" type="doc">
      <dgm:prSet loTypeId="urn:microsoft.com/office/officeart/2005/8/layout/pyramid2" loCatId="list" qsTypeId="urn:microsoft.com/office/officeart/2005/8/quickstyle/simple4" qsCatId="simple" csTypeId="urn:microsoft.com/office/officeart/2005/8/colors/accent1_4" csCatId="accent1" phldr="1"/>
      <dgm:spPr/>
    </dgm:pt>
    <dgm:pt modelId="{32A49BA4-ED4B-41C8-81AF-B4FE6D06821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Более 1050 выездов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мобильной бригады по г. Туле и Тульской области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FF9E36-28A7-4440-9FCF-CEA884DE63BC}" type="parTrans" cxnId="{7B261961-CB64-4CF5-A8B8-D920BA276B3E}">
      <dgm:prSet/>
      <dgm:spPr/>
      <dgm:t>
        <a:bodyPr/>
        <a:lstStyle/>
        <a:p>
          <a:endParaRPr lang="ru-RU"/>
        </a:p>
      </dgm:t>
    </dgm:pt>
    <dgm:pt modelId="{15D863DB-A4F9-46C7-A589-FD42AA95495C}" type="sibTrans" cxnId="{7B261961-CB64-4CF5-A8B8-D920BA276B3E}">
      <dgm:prSet/>
      <dgm:spPr/>
      <dgm:t>
        <a:bodyPr/>
        <a:lstStyle/>
        <a:p>
          <a:endParaRPr lang="ru-RU"/>
        </a:p>
      </dgm:t>
    </dgm:pt>
    <dgm:pt modelId="{B0973B98-810B-4EFC-BC2F-C295A2425B8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Более 500 выездов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мобильных бригад в семьи из числа целевой группы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47B5EA-1714-4620-BCC2-0E49B762DC91}" type="parTrans" cxnId="{DFF16EB3-905B-4CF8-AC39-88307A0D424D}">
      <dgm:prSet/>
      <dgm:spPr/>
      <dgm:t>
        <a:bodyPr/>
        <a:lstStyle/>
        <a:p>
          <a:endParaRPr lang="ru-RU"/>
        </a:p>
      </dgm:t>
    </dgm:pt>
    <dgm:pt modelId="{1A8BB819-86AF-45AE-AED5-6CF0768D8311}" type="sibTrans" cxnId="{DFF16EB3-905B-4CF8-AC39-88307A0D424D}">
      <dgm:prSet/>
      <dgm:spPr/>
      <dgm:t>
        <a:bodyPr/>
        <a:lstStyle/>
        <a:p>
          <a:endParaRPr lang="ru-RU"/>
        </a:p>
      </dgm:t>
    </dgm:pt>
    <dgm:pt modelId="{127CC8D8-401D-424F-A641-F8116FB132CB}">
      <dgm:prSet phldrT="[Текст]" custT="1"/>
      <dgm:spPr/>
      <dgm:t>
        <a:bodyPr/>
        <a:lstStyle/>
        <a:p>
          <a:pPr algn="just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118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совместных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выездов с сотрудниками ОДН ОП, КДН и ЗП и представителями       администрации МО (решались вопросы жизнеустройства семей с детьми, оказывалась социально-бытовая, педагогическая и психологическая помощь)</a:t>
          </a:r>
          <a:endParaRPr lang="ru-RU" sz="1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D99F90-3F0F-40DC-984E-3D8A7E0CB89A}" type="parTrans" cxnId="{7B31DF7C-1472-43AE-8BFF-94B5A2E16F9F}">
      <dgm:prSet/>
      <dgm:spPr/>
      <dgm:t>
        <a:bodyPr/>
        <a:lstStyle/>
        <a:p>
          <a:endParaRPr lang="ru-RU"/>
        </a:p>
      </dgm:t>
    </dgm:pt>
    <dgm:pt modelId="{0A5D2F7D-1E62-4065-BE50-3AA763F920EC}" type="sibTrans" cxnId="{7B31DF7C-1472-43AE-8BFF-94B5A2E16F9F}">
      <dgm:prSet/>
      <dgm:spPr/>
      <dgm:t>
        <a:bodyPr/>
        <a:lstStyle/>
        <a:p>
          <a:endParaRPr lang="ru-RU"/>
        </a:p>
      </dgm:t>
    </dgm:pt>
    <dgm:pt modelId="{CD7EA910-3C79-4BC6-9C32-58DBBFE158C3}" type="pres">
      <dgm:prSet presAssocID="{EE2150A6-D993-42A1-9474-EDC4E6608D05}" presName="compositeShape" presStyleCnt="0">
        <dgm:presLayoutVars>
          <dgm:dir/>
          <dgm:resizeHandles/>
        </dgm:presLayoutVars>
      </dgm:prSet>
      <dgm:spPr/>
    </dgm:pt>
    <dgm:pt modelId="{A5224B8E-86F6-4130-B17A-E9B48C6C9D52}" type="pres">
      <dgm:prSet presAssocID="{EE2150A6-D993-42A1-9474-EDC4E6608D05}" presName="pyramid" presStyleLbl="node1" presStyleIdx="0" presStyleCnt="1" custScaleX="113397" custLinFactNeighborX="4693" custLinFactNeighborY="1198"/>
      <dgm:spPr/>
    </dgm:pt>
    <dgm:pt modelId="{442FF1DC-75C8-4D6E-9654-279494DC230A}" type="pres">
      <dgm:prSet presAssocID="{EE2150A6-D993-42A1-9474-EDC4E6608D05}" presName="theList" presStyleCnt="0"/>
      <dgm:spPr/>
    </dgm:pt>
    <dgm:pt modelId="{A6842940-C453-45BE-ACC2-72760207A4AB}" type="pres">
      <dgm:prSet presAssocID="{32A49BA4-ED4B-41C8-81AF-B4FE6D068210}" presName="aNode" presStyleLbl="fgAcc1" presStyleIdx="0" presStyleCnt="3" custScaleX="121141" custLinFactNeighborX="7874" custLinFactNeighborY="24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32D2EC-33C1-4173-9C02-C9065F93A512}" type="pres">
      <dgm:prSet presAssocID="{32A49BA4-ED4B-41C8-81AF-B4FE6D068210}" presName="aSpace" presStyleCnt="0"/>
      <dgm:spPr/>
    </dgm:pt>
    <dgm:pt modelId="{C33B69AA-D157-4963-928A-9177B3506C08}" type="pres">
      <dgm:prSet presAssocID="{B0973B98-810B-4EFC-BC2F-C295A2425B85}" presName="aNode" presStyleLbl="fgAcc1" presStyleIdx="1" presStyleCnt="3" custScaleX="134429" custLinFactY="3167" custLinFactNeighborX="-1233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55ACB-4F1E-42BD-8FDB-86C501606EF0}" type="pres">
      <dgm:prSet presAssocID="{B0973B98-810B-4EFC-BC2F-C295A2425B85}" presName="aSpace" presStyleCnt="0"/>
      <dgm:spPr/>
    </dgm:pt>
    <dgm:pt modelId="{FD41EF8E-E6E5-4E91-9313-DF207787290C}" type="pres">
      <dgm:prSet presAssocID="{127CC8D8-401D-424F-A641-F8116FB132CB}" presName="aNode" presStyleLbl="fgAcc1" presStyleIdx="2" presStyleCnt="3" custScaleX="209969" custScaleY="112145" custLinFactY="24628" custLinFactNeighborX="282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7E7E5-E811-4ECF-ADCD-233EB7280C1C}" type="pres">
      <dgm:prSet presAssocID="{127CC8D8-401D-424F-A641-F8116FB132CB}" presName="aSpace" presStyleCnt="0"/>
      <dgm:spPr/>
    </dgm:pt>
  </dgm:ptLst>
  <dgm:cxnLst>
    <dgm:cxn modelId="{46B4C21E-696F-4824-8175-5FB09B8AD7DE}" type="presOf" srcId="{127CC8D8-401D-424F-A641-F8116FB132CB}" destId="{FD41EF8E-E6E5-4E91-9313-DF207787290C}" srcOrd="0" destOrd="0" presId="urn:microsoft.com/office/officeart/2005/8/layout/pyramid2"/>
    <dgm:cxn modelId="{9F19A686-384C-4772-A173-445C49AD8B57}" type="presOf" srcId="{32A49BA4-ED4B-41C8-81AF-B4FE6D068210}" destId="{A6842940-C453-45BE-ACC2-72760207A4AB}" srcOrd="0" destOrd="0" presId="urn:microsoft.com/office/officeart/2005/8/layout/pyramid2"/>
    <dgm:cxn modelId="{7B261961-CB64-4CF5-A8B8-D920BA276B3E}" srcId="{EE2150A6-D993-42A1-9474-EDC4E6608D05}" destId="{32A49BA4-ED4B-41C8-81AF-B4FE6D068210}" srcOrd="0" destOrd="0" parTransId="{24FF9E36-28A7-4440-9FCF-CEA884DE63BC}" sibTransId="{15D863DB-A4F9-46C7-A589-FD42AA95495C}"/>
    <dgm:cxn modelId="{DFF16EB3-905B-4CF8-AC39-88307A0D424D}" srcId="{EE2150A6-D993-42A1-9474-EDC4E6608D05}" destId="{B0973B98-810B-4EFC-BC2F-C295A2425B85}" srcOrd="1" destOrd="0" parTransId="{BD47B5EA-1714-4620-BCC2-0E49B762DC91}" sibTransId="{1A8BB819-86AF-45AE-AED5-6CF0768D8311}"/>
    <dgm:cxn modelId="{CB3E948D-0D9E-4448-A244-5CBB0952AB1C}" type="presOf" srcId="{B0973B98-810B-4EFC-BC2F-C295A2425B85}" destId="{C33B69AA-D157-4963-928A-9177B3506C08}" srcOrd="0" destOrd="0" presId="urn:microsoft.com/office/officeart/2005/8/layout/pyramid2"/>
    <dgm:cxn modelId="{7B31DF7C-1472-43AE-8BFF-94B5A2E16F9F}" srcId="{EE2150A6-D993-42A1-9474-EDC4E6608D05}" destId="{127CC8D8-401D-424F-A641-F8116FB132CB}" srcOrd="2" destOrd="0" parTransId="{98D99F90-3F0F-40DC-984E-3D8A7E0CB89A}" sibTransId="{0A5D2F7D-1E62-4065-BE50-3AA763F920EC}"/>
    <dgm:cxn modelId="{5FD8CDA2-A7C7-40A2-A3BE-B4EC30BB05EA}" type="presOf" srcId="{EE2150A6-D993-42A1-9474-EDC4E6608D05}" destId="{CD7EA910-3C79-4BC6-9C32-58DBBFE158C3}" srcOrd="0" destOrd="0" presId="urn:microsoft.com/office/officeart/2005/8/layout/pyramid2"/>
    <dgm:cxn modelId="{4CCCDBCD-B2C1-4956-868D-6DC3BD67B927}" type="presParOf" srcId="{CD7EA910-3C79-4BC6-9C32-58DBBFE158C3}" destId="{A5224B8E-86F6-4130-B17A-E9B48C6C9D52}" srcOrd="0" destOrd="0" presId="urn:microsoft.com/office/officeart/2005/8/layout/pyramid2"/>
    <dgm:cxn modelId="{871DF5D6-48B9-45DF-BEEC-99860C603E6F}" type="presParOf" srcId="{CD7EA910-3C79-4BC6-9C32-58DBBFE158C3}" destId="{442FF1DC-75C8-4D6E-9654-279494DC230A}" srcOrd="1" destOrd="0" presId="urn:microsoft.com/office/officeart/2005/8/layout/pyramid2"/>
    <dgm:cxn modelId="{46B1CFD0-5550-47B8-8869-291F1CE376DD}" type="presParOf" srcId="{442FF1DC-75C8-4D6E-9654-279494DC230A}" destId="{A6842940-C453-45BE-ACC2-72760207A4AB}" srcOrd="0" destOrd="0" presId="urn:microsoft.com/office/officeart/2005/8/layout/pyramid2"/>
    <dgm:cxn modelId="{F25A01E9-055F-449F-A194-EA56F49559DE}" type="presParOf" srcId="{442FF1DC-75C8-4D6E-9654-279494DC230A}" destId="{7E32D2EC-33C1-4173-9C02-C9065F93A512}" srcOrd="1" destOrd="0" presId="urn:microsoft.com/office/officeart/2005/8/layout/pyramid2"/>
    <dgm:cxn modelId="{428BFE5E-37FC-47F9-B9E6-97118E2CF7F8}" type="presParOf" srcId="{442FF1DC-75C8-4D6E-9654-279494DC230A}" destId="{C33B69AA-D157-4963-928A-9177B3506C08}" srcOrd="2" destOrd="0" presId="urn:microsoft.com/office/officeart/2005/8/layout/pyramid2"/>
    <dgm:cxn modelId="{E3F61F0B-D6B6-44B1-8ECB-99BF4FF09E00}" type="presParOf" srcId="{442FF1DC-75C8-4D6E-9654-279494DC230A}" destId="{00855ACB-4F1E-42BD-8FDB-86C501606EF0}" srcOrd="3" destOrd="0" presId="urn:microsoft.com/office/officeart/2005/8/layout/pyramid2"/>
    <dgm:cxn modelId="{194C0EDC-5A57-4269-AB64-0C49E0B95DAC}" type="presParOf" srcId="{442FF1DC-75C8-4D6E-9654-279494DC230A}" destId="{FD41EF8E-E6E5-4E91-9313-DF207787290C}" srcOrd="4" destOrd="0" presId="urn:microsoft.com/office/officeart/2005/8/layout/pyramid2"/>
    <dgm:cxn modelId="{432D3440-9A6F-4D77-B51C-C7CBBB122EF6}" type="presParOf" srcId="{442FF1DC-75C8-4D6E-9654-279494DC230A}" destId="{A3A7E7E5-E811-4ECF-ADCD-233EB7280C1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901B57-7DF7-4504-993D-09881C36F57D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77E6D4-81F8-42A5-9756-509A362A45CE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noFill/>
        </a:ln>
      </dgm:spPr>
      <dgm:t>
        <a:bodyPr/>
        <a:lstStyle/>
        <a:p>
          <a:pPr algn="ctr" rtl="0"/>
          <a:endParaRPr lang="ru-RU" sz="35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 rtl="0"/>
          <a:r>
            <a:rPr lang="ru-RU" sz="280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Стационарное отделение социальной реабилитации женщин и детей </a:t>
          </a:r>
        </a:p>
        <a:p>
          <a:pPr algn="ctr" rtl="0"/>
          <a:endParaRPr lang="ru-RU" sz="35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C0801-5004-4845-9771-7C2DDE042ECE}" type="parTrans" cxnId="{A71DD0F0-62E5-48D2-BB05-8BF1555DF6EE}">
      <dgm:prSet/>
      <dgm:spPr/>
      <dgm:t>
        <a:bodyPr/>
        <a:lstStyle/>
        <a:p>
          <a:endParaRPr lang="ru-RU"/>
        </a:p>
      </dgm:t>
    </dgm:pt>
    <dgm:pt modelId="{57F35230-2169-464D-9F59-EE4C05360B04}" type="sibTrans" cxnId="{A71DD0F0-62E5-48D2-BB05-8BF1555DF6EE}">
      <dgm:prSet/>
      <dgm:spPr/>
      <dgm:t>
        <a:bodyPr/>
        <a:lstStyle/>
        <a:p>
          <a:endParaRPr lang="ru-RU"/>
        </a:p>
      </dgm:t>
    </dgm:pt>
    <dgm:pt modelId="{CE4E7CE3-5273-4AB2-90EF-F6052F9FEF1D}" type="pres">
      <dgm:prSet presAssocID="{88901B57-7DF7-4504-993D-09881C36F5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0D059F-3CB0-475A-ADB1-B2C255AD12CF}" type="pres">
      <dgm:prSet presAssocID="{D277E6D4-81F8-42A5-9756-509A362A45CE}" presName="parentText" presStyleLbl="node1" presStyleIdx="0" presStyleCnt="1" custScaleY="210516" custLinFactNeighborX="1515" custLinFactNeighborY="-1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1DD0F0-62E5-48D2-BB05-8BF1555DF6EE}" srcId="{88901B57-7DF7-4504-993D-09881C36F57D}" destId="{D277E6D4-81F8-42A5-9756-509A362A45CE}" srcOrd="0" destOrd="0" parTransId="{966C0801-5004-4845-9771-7C2DDE042ECE}" sibTransId="{57F35230-2169-464D-9F59-EE4C05360B04}"/>
    <dgm:cxn modelId="{F2149864-0D3A-4C93-B80E-B22735E683BE}" type="presOf" srcId="{88901B57-7DF7-4504-993D-09881C36F57D}" destId="{CE4E7CE3-5273-4AB2-90EF-F6052F9FEF1D}" srcOrd="0" destOrd="0" presId="urn:microsoft.com/office/officeart/2005/8/layout/vList2"/>
    <dgm:cxn modelId="{1CBADFBF-8E06-49DF-B8FE-B1B7FB5C20A7}" type="presOf" srcId="{D277E6D4-81F8-42A5-9756-509A362A45CE}" destId="{E40D059F-3CB0-475A-ADB1-B2C255AD12CF}" srcOrd="0" destOrd="0" presId="urn:microsoft.com/office/officeart/2005/8/layout/vList2"/>
    <dgm:cxn modelId="{8CBD5C97-4603-493F-B281-4C49663685A0}" type="presParOf" srcId="{CE4E7CE3-5273-4AB2-90EF-F6052F9FEF1D}" destId="{E40D059F-3CB0-475A-ADB1-B2C255AD12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901B57-7DF7-4504-993D-09881C36F57D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77E6D4-81F8-42A5-9756-509A362A45CE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noFill/>
        </a:ln>
      </dgm:spPr>
      <dgm:t>
        <a:bodyPr/>
        <a:lstStyle/>
        <a:p>
          <a:pPr algn="ctr" rtl="0"/>
          <a:endParaRPr lang="ru-RU" sz="35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 rtl="0"/>
          <a:r>
            <a:rPr lang="ru-RU" sz="2200" b="1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Стационарное отделение социальной реабилитации женщин и детей </a:t>
          </a:r>
        </a:p>
        <a:p>
          <a:pPr algn="ctr" rtl="0"/>
          <a:endParaRPr lang="ru-RU" sz="35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C0801-5004-4845-9771-7C2DDE042ECE}" type="parTrans" cxnId="{A71DD0F0-62E5-48D2-BB05-8BF1555DF6EE}">
      <dgm:prSet/>
      <dgm:spPr/>
      <dgm:t>
        <a:bodyPr/>
        <a:lstStyle/>
        <a:p>
          <a:endParaRPr lang="ru-RU"/>
        </a:p>
      </dgm:t>
    </dgm:pt>
    <dgm:pt modelId="{57F35230-2169-464D-9F59-EE4C05360B04}" type="sibTrans" cxnId="{A71DD0F0-62E5-48D2-BB05-8BF1555DF6EE}">
      <dgm:prSet/>
      <dgm:spPr/>
      <dgm:t>
        <a:bodyPr/>
        <a:lstStyle/>
        <a:p>
          <a:endParaRPr lang="ru-RU"/>
        </a:p>
      </dgm:t>
    </dgm:pt>
    <dgm:pt modelId="{CE4E7CE3-5273-4AB2-90EF-F6052F9FEF1D}" type="pres">
      <dgm:prSet presAssocID="{88901B57-7DF7-4504-993D-09881C36F5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0D059F-3CB0-475A-ADB1-B2C255AD12CF}" type="pres">
      <dgm:prSet presAssocID="{D277E6D4-81F8-42A5-9756-509A362A45CE}" presName="parentText" presStyleLbl="node1" presStyleIdx="0" presStyleCnt="1" custScaleY="210516" custLinFactNeighborX="1515" custLinFactNeighborY="-1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68D288-8314-45CB-88FE-5F0365F423A8}" type="presOf" srcId="{D277E6D4-81F8-42A5-9756-509A362A45CE}" destId="{E40D059F-3CB0-475A-ADB1-B2C255AD12CF}" srcOrd="0" destOrd="0" presId="urn:microsoft.com/office/officeart/2005/8/layout/vList2"/>
    <dgm:cxn modelId="{A71DD0F0-62E5-48D2-BB05-8BF1555DF6EE}" srcId="{88901B57-7DF7-4504-993D-09881C36F57D}" destId="{D277E6D4-81F8-42A5-9756-509A362A45CE}" srcOrd="0" destOrd="0" parTransId="{966C0801-5004-4845-9771-7C2DDE042ECE}" sibTransId="{57F35230-2169-464D-9F59-EE4C05360B04}"/>
    <dgm:cxn modelId="{023634FD-52E9-4BEF-ACAE-A3E538B67869}" type="presOf" srcId="{88901B57-7DF7-4504-993D-09881C36F57D}" destId="{CE4E7CE3-5273-4AB2-90EF-F6052F9FEF1D}" srcOrd="0" destOrd="0" presId="urn:microsoft.com/office/officeart/2005/8/layout/vList2"/>
    <dgm:cxn modelId="{1283178B-6DDD-416C-96E6-7E5FFA68FFED}" type="presParOf" srcId="{CE4E7CE3-5273-4AB2-90EF-F6052F9FEF1D}" destId="{E40D059F-3CB0-475A-ADB1-B2C255AD12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901B57-7DF7-4504-993D-09881C36F57D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77E6D4-81F8-42A5-9756-509A362A45CE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solidFill>
            <a:srgbClr val="FF9933"/>
          </a:solidFill>
        </a:ln>
      </dgm:spPr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8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</a:rPr>
            <a:t>Служба семейной медиации –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</a:rPr>
            <a:t>организована в рамках проекта</a:t>
          </a:r>
          <a:endParaRPr lang="ru-RU" sz="2400" dirty="0" smtClean="0">
            <a:solidFill>
              <a:schemeClr val="tx1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</a:rPr>
            <a:t>«Больше не супруги, но родители навсегда»</a:t>
          </a:r>
          <a:endParaRPr lang="ru-RU" sz="2400" dirty="0" smtClean="0">
            <a:solidFill>
              <a:schemeClr val="tx1"/>
            </a:solidFill>
          </a:endParaRPr>
        </a:p>
        <a:p>
          <a:pPr algn="just">
            <a:lnSpc>
              <a:spcPct val="90000"/>
            </a:lnSpc>
            <a:spcAft>
              <a:spcPct val="35000"/>
            </a:spcAft>
          </a:pPr>
          <a:r>
            <a:rPr lang="ru-RU" sz="2400" b="1" dirty="0" smtClean="0">
              <a:latin typeface="Times New Roman" panose="02020603050405020304" pitchFamily="18" charset="0"/>
            </a:rPr>
            <a:t> </a:t>
          </a:r>
          <a:endParaRPr lang="ru-RU" sz="2400" dirty="0" smtClean="0"/>
        </a:p>
        <a:p>
          <a:pPr algn="ctr" rtl="0">
            <a:lnSpc>
              <a:spcPct val="90000"/>
            </a:lnSpc>
            <a:spcAft>
              <a:spcPct val="35000"/>
            </a:spcAft>
          </a:pPr>
          <a:endParaRPr lang="ru-RU" sz="2800" b="1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C0801-5004-4845-9771-7C2DDE042ECE}" type="parTrans" cxnId="{A71DD0F0-62E5-48D2-BB05-8BF1555DF6EE}">
      <dgm:prSet/>
      <dgm:spPr/>
      <dgm:t>
        <a:bodyPr/>
        <a:lstStyle/>
        <a:p>
          <a:endParaRPr lang="ru-RU"/>
        </a:p>
      </dgm:t>
    </dgm:pt>
    <dgm:pt modelId="{57F35230-2169-464D-9F59-EE4C05360B04}" type="sibTrans" cxnId="{A71DD0F0-62E5-48D2-BB05-8BF1555DF6EE}">
      <dgm:prSet/>
      <dgm:spPr/>
      <dgm:t>
        <a:bodyPr/>
        <a:lstStyle/>
        <a:p>
          <a:endParaRPr lang="ru-RU"/>
        </a:p>
      </dgm:t>
    </dgm:pt>
    <dgm:pt modelId="{CE4E7CE3-5273-4AB2-90EF-F6052F9FEF1D}" type="pres">
      <dgm:prSet presAssocID="{88901B57-7DF7-4504-993D-09881C36F5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0D059F-3CB0-475A-ADB1-B2C255AD12CF}" type="pres">
      <dgm:prSet presAssocID="{D277E6D4-81F8-42A5-9756-509A362A45CE}" presName="parentText" presStyleLbl="node1" presStyleIdx="0" presStyleCnt="1" custScaleY="269333" custLinFactNeighborX="2432" custLinFactNeighborY="-736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1DD0F0-62E5-48D2-BB05-8BF1555DF6EE}" srcId="{88901B57-7DF7-4504-993D-09881C36F57D}" destId="{D277E6D4-81F8-42A5-9756-509A362A45CE}" srcOrd="0" destOrd="0" parTransId="{966C0801-5004-4845-9771-7C2DDE042ECE}" sibTransId="{57F35230-2169-464D-9F59-EE4C05360B04}"/>
    <dgm:cxn modelId="{71CC6549-1AD3-415D-8F2B-5BFF35182BDB}" type="presOf" srcId="{D277E6D4-81F8-42A5-9756-509A362A45CE}" destId="{E40D059F-3CB0-475A-ADB1-B2C255AD12CF}" srcOrd="0" destOrd="0" presId="urn:microsoft.com/office/officeart/2005/8/layout/vList2"/>
    <dgm:cxn modelId="{98B42CBA-7BA8-45DA-B139-6814CF5986CB}" type="presOf" srcId="{88901B57-7DF7-4504-993D-09881C36F57D}" destId="{CE4E7CE3-5273-4AB2-90EF-F6052F9FEF1D}" srcOrd="0" destOrd="0" presId="urn:microsoft.com/office/officeart/2005/8/layout/vList2"/>
    <dgm:cxn modelId="{377008B3-AD57-4A5B-A5E0-8317D9B7CCB9}" type="presParOf" srcId="{CE4E7CE3-5273-4AB2-90EF-F6052F9FEF1D}" destId="{E40D059F-3CB0-475A-ADB1-B2C255AD12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5B05E-F534-47E3-AF68-980F0C24A4CE}">
      <dsp:nvSpPr>
        <dsp:cNvPr id="0" name=""/>
        <dsp:cNvSpPr/>
      </dsp:nvSpPr>
      <dsp:spPr>
        <a:xfrm rot="5400000">
          <a:off x="-142178" y="143881"/>
          <a:ext cx="947859" cy="66350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333453"/>
        <a:ext cx="663501" cy="284358"/>
      </dsp:txXfrm>
    </dsp:sp>
    <dsp:sp modelId="{76E7C5A0-29EF-404B-9EAD-122A1BEC8777}">
      <dsp:nvSpPr>
        <dsp:cNvPr id="0" name=""/>
        <dsp:cNvSpPr/>
      </dsp:nvSpPr>
      <dsp:spPr>
        <a:xfrm rot="5400000">
          <a:off x="3345563" y="-2680359"/>
          <a:ext cx="616108" cy="59802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Домашнее насилие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63501" y="31779"/>
        <a:ext cx="5950156" cy="555956"/>
      </dsp:txXfrm>
    </dsp:sp>
    <dsp:sp modelId="{9A1251C9-A920-41D6-9EE8-BBEEBC0EBAD3}">
      <dsp:nvSpPr>
        <dsp:cNvPr id="0" name=""/>
        <dsp:cNvSpPr/>
      </dsp:nvSpPr>
      <dsp:spPr>
        <a:xfrm rot="5400000">
          <a:off x="-142178" y="882695"/>
          <a:ext cx="947859" cy="66350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1072267"/>
        <a:ext cx="663501" cy="284358"/>
      </dsp:txXfrm>
    </dsp:sp>
    <dsp:sp modelId="{C06B1A26-419B-4174-A462-7DB56B69DB32}">
      <dsp:nvSpPr>
        <dsp:cNvPr id="0" name=""/>
        <dsp:cNvSpPr/>
      </dsp:nvSpPr>
      <dsp:spPr>
        <a:xfrm rot="5400000">
          <a:off x="3345563" y="-1941545"/>
          <a:ext cx="616108" cy="59802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Отказ от новорождённых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63501" y="770593"/>
        <a:ext cx="5950156" cy="555956"/>
      </dsp:txXfrm>
    </dsp:sp>
    <dsp:sp modelId="{62527E05-5FEC-4F30-9E60-FC2BF935F26D}">
      <dsp:nvSpPr>
        <dsp:cNvPr id="0" name=""/>
        <dsp:cNvSpPr/>
      </dsp:nvSpPr>
      <dsp:spPr>
        <a:xfrm rot="5400000">
          <a:off x="-142178" y="1621508"/>
          <a:ext cx="947859" cy="66350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1811080"/>
        <a:ext cx="663501" cy="284358"/>
      </dsp:txXfrm>
    </dsp:sp>
    <dsp:sp modelId="{0EE7931F-C738-45D5-8C55-64F9C9AC441F}">
      <dsp:nvSpPr>
        <dsp:cNvPr id="0" name=""/>
        <dsp:cNvSpPr/>
      </dsp:nvSpPr>
      <dsp:spPr>
        <a:xfrm rot="5400000">
          <a:off x="3345563" y="-1202731"/>
          <a:ext cx="616108" cy="59802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Беременность несовершеннолетних и раннее материнство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63501" y="1509407"/>
        <a:ext cx="5950156" cy="555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9ABA4C-FFD8-4C61-BB91-FE7C0A45AC4C}">
      <dsp:nvSpPr>
        <dsp:cNvPr id="0" name=""/>
        <dsp:cNvSpPr/>
      </dsp:nvSpPr>
      <dsp:spPr>
        <a:xfrm rot="5400000">
          <a:off x="-132972" y="136045"/>
          <a:ext cx="896256" cy="62737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467" y="315297"/>
        <a:ext cx="627379" cy="268877"/>
      </dsp:txXfrm>
    </dsp:sp>
    <dsp:sp modelId="{69B88741-E68B-4352-A273-6AE2CA90112F}">
      <dsp:nvSpPr>
        <dsp:cNvPr id="0" name=""/>
        <dsp:cNvSpPr/>
      </dsp:nvSpPr>
      <dsp:spPr>
        <a:xfrm rot="5400000">
          <a:off x="3345739" y="-2670163"/>
          <a:ext cx="582566" cy="59261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Прерывание беременности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73969" y="30046"/>
        <a:ext cx="5897669" cy="525688"/>
      </dsp:txXfrm>
    </dsp:sp>
    <dsp:sp modelId="{74D866C3-D605-4CC9-8843-5226242AF690}">
      <dsp:nvSpPr>
        <dsp:cNvPr id="0" name=""/>
        <dsp:cNvSpPr/>
      </dsp:nvSpPr>
      <dsp:spPr>
        <a:xfrm rot="5400000">
          <a:off x="-132972" y="857488"/>
          <a:ext cx="896256" cy="62737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467" y="1036740"/>
        <a:ext cx="627379" cy="268877"/>
      </dsp:txXfrm>
    </dsp:sp>
    <dsp:sp modelId="{C8D94411-0E80-432C-89F7-84EA3D8AAD7B}">
      <dsp:nvSpPr>
        <dsp:cNvPr id="0" name=""/>
        <dsp:cNvSpPr/>
      </dsp:nvSpPr>
      <dsp:spPr>
        <a:xfrm rot="5400000">
          <a:off x="3345739" y="-1948721"/>
          <a:ext cx="582566" cy="59261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числа разводов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73969" y="751488"/>
        <a:ext cx="5897669" cy="525688"/>
      </dsp:txXfrm>
    </dsp:sp>
    <dsp:sp modelId="{49D4E2A8-4511-4748-BEFD-FFA1335108AF}">
      <dsp:nvSpPr>
        <dsp:cNvPr id="0" name=""/>
        <dsp:cNvSpPr/>
      </dsp:nvSpPr>
      <dsp:spPr>
        <a:xfrm rot="5400000">
          <a:off x="-279459" y="1708222"/>
          <a:ext cx="1300280" cy="74136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1799444"/>
        <a:ext cx="741362" cy="558918"/>
      </dsp:txXfrm>
    </dsp:sp>
    <dsp:sp modelId="{4F969DDE-22D8-46B0-8F00-200A0FBDAF43}">
      <dsp:nvSpPr>
        <dsp:cNvPr id="0" name=""/>
        <dsp:cNvSpPr/>
      </dsp:nvSpPr>
      <dsp:spPr>
        <a:xfrm rot="5400000">
          <a:off x="3238650" y="-1010466"/>
          <a:ext cx="910726" cy="58965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Проблема формирования ответственного материнства, родительства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45759" y="1526883"/>
        <a:ext cx="5852050" cy="8218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865A2-99BF-455C-A35F-4612745BE25A}">
      <dsp:nvSpPr>
        <dsp:cNvPr id="0" name=""/>
        <dsp:cNvSpPr/>
      </dsp:nvSpPr>
      <dsp:spPr>
        <a:xfrm>
          <a:off x="4211973" y="1745847"/>
          <a:ext cx="530530" cy="44298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289667" y="1810720"/>
        <a:ext cx="375142" cy="3132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D059F-3CB0-475A-ADB1-B2C255AD12CF}">
      <dsp:nvSpPr>
        <dsp:cNvPr id="0" name=""/>
        <dsp:cNvSpPr/>
      </dsp:nvSpPr>
      <dsp:spPr>
        <a:xfrm>
          <a:off x="0" y="0"/>
          <a:ext cx="6931756" cy="1007127"/>
        </a:xfrm>
        <a:prstGeom prst="roundRect">
          <a:avLst/>
        </a:prstGeom>
        <a:solidFill>
          <a:srgbClr val="92D050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Стационарное отделение социальной реабилитации женщин и детей </a:t>
          </a:r>
        </a:p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164" y="49164"/>
        <a:ext cx="6833428" cy="9087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D059F-3CB0-475A-ADB1-B2C255AD12CF}">
      <dsp:nvSpPr>
        <dsp:cNvPr id="0" name=""/>
        <dsp:cNvSpPr/>
      </dsp:nvSpPr>
      <dsp:spPr>
        <a:xfrm>
          <a:off x="0" y="0"/>
          <a:ext cx="6931756" cy="1007127"/>
        </a:xfrm>
        <a:prstGeom prst="roundRect">
          <a:avLst/>
        </a:prstGeom>
        <a:solidFill>
          <a:srgbClr val="92D050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Стационарное отделение социальной реабилитации женщин и детей </a:t>
          </a:r>
        </a:p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164" y="49164"/>
        <a:ext cx="6833428" cy="9087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D059F-3CB0-475A-ADB1-B2C255AD12CF}">
      <dsp:nvSpPr>
        <dsp:cNvPr id="0" name=""/>
        <dsp:cNvSpPr/>
      </dsp:nvSpPr>
      <dsp:spPr>
        <a:xfrm>
          <a:off x="0" y="0"/>
          <a:ext cx="6624736" cy="1582668"/>
        </a:xfrm>
        <a:prstGeom prst="roundRect">
          <a:avLst/>
        </a:prstGeom>
        <a:solidFill>
          <a:srgbClr val="92D050"/>
        </a:solidFill>
        <a:ln w="9525" cap="flat" cmpd="sng" algn="ctr">
          <a:solidFill>
            <a:srgbClr val="FF993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8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</a:rPr>
            <a:t>Служба семейной медиации – 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</a:rPr>
            <a:t>организована в рамках проекта</a:t>
          </a:r>
          <a:endParaRPr lang="ru-RU" sz="2400" kern="1200" dirty="0" smtClean="0">
            <a:solidFill>
              <a:schemeClr val="tx1"/>
            </a:solidFill>
          </a:endParaRP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</a:rPr>
            <a:t>«Больше не супруги, но родители навсегда»</a:t>
          </a:r>
          <a:endParaRPr lang="ru-RU" sz="2400" kern="1200" dirty="0" smtClean="0">
            <a:solidFill>
              <a:schemeClr val="tx1"/>
            </a:solidFill>
          </a:endParaRP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</a:rPr>
            <a:t> </a:t>
          </a:r>
          <a:endParaRPr lang="ru-RU" sz="2400" kern="1200" dirty="0" smtClean="0"/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i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259" y="77259"/>
        <a:ext cx="6470218" cy="1428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0.79305</cdr:x>
      <cdr:y>0.00708</cdr:y>
    </cdr:from>
    <cdr:to>
      <cdr:x>0.99213</cdr:x>
      <cdr:y>0.16157</cdr:y>
    </cdr:to>
    <cdr:sp macro="" textlink="">
      <cdr:nvSpPr>
        <cdr:cNvPr id="2" name="Прямоугольная выноска 1"/>
        <cdr:cNvSpPr/>
      </cdr:nvSpPr>
      <cdr:spPr>
        <a:xfrm xmlns:a="http://schemas.openxmlformats.org/drawingml/2006/main">
          <a:off x="6624737" y="30476"/>
          <a:ext cx="1663020" cy="665005"/>
        </a:xfrm>
        <a:prstGeom xmlns:a="http://schemas.openxmlformats.org/drawingml/2006/main" prst="wedgeRectCallout">
          <a:avLst>
            <a:gd name="adj1" fmla="val -63016"/>
            <a:gd name="adj2" fmla="val 92062"/>
          </a:avLst>
        </a:prstGeom>
        <a:solidFill xmlns:a="http://schemas.openxmlformats.org/drawingml/2006/main">
          <a:schemeClr val="bg1"/>
        </a:solidFill>
        <a:ln xmlns:a="http://schemas.openxmlformats.org/drawingml/2006/main" w="3175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Профилактика разводов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0.64651</cdr:x>
      <cdr:y>0.71628</cdr:y>
    </cdr:from>
    <cdr:to>
      <cdr:x>0.99131</cdr:x>
      <cdr:y>1</cdr:y>
    </cdr:to>
    <cdr:sp macro="" textlink="">
      <cdr:nvSpPr>
        <cdr:cNvPr id="5" name="Прямоугольная выноска 4"/>
        <cdr:cNvSpPr/>
      </cdr:nvSpPr>
      <cdr:spPr>
        <a:xfrm xmlns:a="http://schemas.openxmlformats.org/drawingml/2006/main">
          <a:off x="5400600" y="3446329"/>
          <a:ext cx="2880320" cy="1365097"/>
        </a:xfrm>
        <a:prstGeom xmlns:a="http://schemas.openxmlformats.org/drawingml/2006/main" prst="wedgeRectCallout">
          <a:avLst>
            <a:gd name="adj1" fmla="val -57563"/>
            <a:gd name="adj2" fmla="val -86549"/>
          </a:avLst>
        </a:prstGeom>
        <a:solidFill xmlns:a="http://schemas.openxmlformats.org/drawingml/2006/main">
          <a:schemeClr val="bg1"/>
        </a:solidFill>
        <a:ln xmlns:a="http://schemas.openxmlformats.org/drawingml/2006/main" w="3175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Социально неблагополучные семьи с несовершеннолетними, в том числе социально опасные</a:t>
          </a:r>
          <a:endParaRPr kumimoji="0" lang="ru-RU" sz="1800" b="0" i="0" u="none" strike="noStrike" kern="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0.04819</cdr:y>
    </cdr:from>
    <cdr:to>
      <cdr:x>0.19826</cdr:x>
      <cdr:y>0.26461</cdr:y>
    </cdr:to>
    <cdr:sp macro="" textlink="">
      <cdr:nvSpPr>
        <cdr:cNvPr id="6" name="Прямоугольная выноска 5"/>
        <cdr:cNvSpPr/>
      </cdr:nvSpPr>
      <cdr:spPr>
        <a:xfrm xmlns:a="http://schemas.openxmlformats.org/drawingml/2006/main">
          <a:off x="0" y="207435"/>
          <a:ext cx="1656184" cy="931583"/>
        </a:xfrm>
        <a:prstGeom xmlns:a="http://schemas.openxmlformats.org/drawingml/2006/main" prst="wedgeRectCallout">
          <a:avLst>
            <a:gd name="adj1" fmla="val 101133"/>
            <a:gd name="adj2" fmla="val -21956"/>
          </a:avLst>
        </a:prstGeom>
        <a:solidFill xmlns:a="http://schemas.openxmlformats.org/drawingml/2006/main">
          <a:schemeClr val="bg1"/>
        </a:solidFill>
        <a:ln xmlns:a="http://schemas.openxmlformats.org/drawingml/2006/main" w="3175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Профилактика бытового насилия </a:t>
          </a:r>
          <a:endParaRPr lang="ru-RU" sz="18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BB032-C375-4309-8E31-9DBB0E1BD4C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38A3F-9AF9-4165-826C-5586CF1D2F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193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38A3F-9AF9-4165-826C-5586CF1D2F6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11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0.jpeg"/><Relationship Id="rId9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3.jpe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2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1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29.jpe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28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chart" Target="../charts/chart3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0" Type="http://schemas.microsoft.com/office/2007/relationships/diagramDrawing" Target="../diagrams/drawing3.xml"/><Relationship Id="rId4" Type="http://schemas.openxmlformats.org/officeDocument/2006/relationships/image" Target="../media/image2.gif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reeppt.ru/MyShablony/Blue_univer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01471" y="4839086"/>
            <a:ext cx="7632832" cy="1706003"/>
            <a:chOff x="601471" y="4839086"/>
            <a:chExt cx="7632832" cy="1706003"/>
          </a:xfrm>
        </p:grpSpPr>
        <p:sp>
          <p:nvSpPr>
            <p:cNvPr id="7" name="TextBox 6"/>
            <p:cNvSpPr txBox="1"/>
            <p:nvPr/>
          </p:nvSpPr>
          <p:spPr>
            <a:xfrm>
              <a:off x="2699792" y="6237312"/>
              <a:ext cx="35024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Sylfaen" pitchFamily="18" charset="0"/>
                </a:rPr>
                <a:t>Тула</a:t>
              </a:r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  <a:latin typeface="Sylfaen" pitchFamily="18" charset="0"/>
                </a:rPr>
                <a:t>,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Sylfaen" pitchFamily="18" charset="0"/>
                </a:rPr>
                <a:t> 2020 год</a:t>
              </a:r>
              <a:endParaRPr lang="ru-RU" sz="1400" dirty="0">
                <a:solidFill>
                  <a:schemeClr val="tx2">
                    <a:lumMod val="75000"/>
                  </a:schemeClr>
                </a:solidFill>
                <a:latin typeface="Sylfae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01471" y="4839086"/>
              <a:ext cx="7632832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ru-RU" sz="2000" b="1" dirty="0">
                <a:ln/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14348" y="2636912"/>
            <a:ext cx="80029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>
                <a:ln w="1905"/>
                <a:solidFill>
                  <a:srgbClr val="B30D4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Противодействие преступлениям в сфере семейно-бытовых отношениях. Правовое регулирование.</a:t>
            </a:r>
          </a:p>
          <a:p>
            <a:pPr algn="ctr"/>
            <a:r>
              <a:rPr lang="ru-RU" sz="2600" b="1" i="1" dirty="0" smtClean="0">
                <a:ln w="1905"/>
                <a:solidFill>
                  <a:srgbClr val="B30D4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Комплексное </a:t>
            </a:r>
            <a:r>
              <a:rPr lang="ru-RU" sz="2600" b="1" i="1" smtClean="0">
                <a:ln w="1905"/>
                <a:solidFill>
                  <a:srgbClr val="B30D4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социальное сопровождение.</a:t>
            </a:r>
            <a:endParaRPr lang="ru-RU" sz="2600" b="1" dirty="0">
              <a:ln w="1905"/>
              <a:solidFill>
                <a:srgbClr val="B30D4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17887" y="4437112"/>
            <a:ext cx="46073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Шубинская Эвелина Борисовна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иректор государственного учреждения социального обслуживания населения 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Тульской области «Кризисный центр помощи женщинам»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http://www.heraldicum.ru/russia/subjects/images/tula0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214290"/>
            <a:ext cx="1071570" cy="154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285728"/>
            <a:ext cx="1527684" cy="164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/>
          <p:cNvSpPr/>
          <p:nvPr/>
        </p:nvSpPr>
        <p:spPr bwMode="auto">
          <a:xfrm>
            <a:off x="1886568" y="260648"/>
            <a:ext cx="5185122" cy="1080790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pic>
        <p:nvPicPr>
          <p:cNvPr id="3074" name="Picture 2" descr="http://freeppt.ru/MyShablony/Blue_univer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 descr="Описание: http://www.kriziscentr71.ru/bitrix/templates/main/images/kc_0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58" y="61903"/>
            <a:ext cx="1349726" cy="147828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Скругленный прямоугольник 19"/>
          <p:cNvSpPr/>
          <p:nvPr/>
        </p:nvSpPr>
        <p:spPr bwMode="auto">
          <a:xfrm>
            <a:off x="1854556" y="411606"/>
            <a:ext cx="6245836" cy="1080790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21" name="Прямоугольник 3"/>
          <p:cNvSpPr>
            <a:spLocks noChangeArrowheads="1"/>
          </p:cNvSpPr>
          <p:nvPr/>
        </p:nvSpPr>
        <p:spPr bwMode="auto">
          <a:xfrm>
            <a:off x="1294498" y="517962"/>
            <a:ext cx="73659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Региональная модель по противодействию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домашнего насилия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8"/>
          <p:cNvGrpSpPr>
            <a:grpSpLocks/>
          </p:cNvGrpSpPr>
          <p:nvPr/>
        </p:nvGrpSpPr>
        <p:grpSpPr bwMode="auto">
          <a:xfrm>
            <a:off x="6127098" y="1925103"/>
            <a:ext cx="2818087" cy="1951095"/>
            <a:chOff x="236063" y="3709915"/>
            <a:chExt cx="8219705" cy="958523"/>
          </a:xfrm>
          <a:solidFill>
            <a:srgbClr val="92D050"/>
          </a:solidFill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36063" y="3709915"/>
              <a:ext cx="8219705" cy="958523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587726" y="3750084"/>
              <a:ext cx="7591401" cy="85733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35560" rIns="53340" bIns="3556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Профилактическая деятельность</a:t>
              </a:r>
              <a:endPara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14"/>
          <p:cNvGrpSpPr>
            <a:grpSpLocks/>
          </p:cNvGrpSpPr>
          <p:nvPr/>
        </p:nvGrpSpPr>
        <p:grpSpPr bwMode="auto">
          <a:xfrm>
            <a:off x="297548" y="1914024"/>
            <a:ext cx="2804927" cy="2004231"/>
            <a:chOff x="607903" y="4490826"/>
            <a:chExt cx="8219705" cy="1255980"/>
          </a:xfrm>
          <a:solidFill>
            <a:srgbClr val="92D050"/>
          </a:solidFill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607903" y="4490826"/>
              <a:ext cx="8219705" cy="1255980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607903" y="4679315"/>
              <a:ext cx="8171352" cy="75324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35560" rIns="53340" bIns="3556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Экстренное реагирование по фактам жестокого обращения </a:t>
              </a:r>
            </a:p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(телефон доверия, мобильная бригада)</a:t>
              </a:r>
              <a:endPara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Группа 14"/>
          <p:cNvGrpSpPr>
            <a:grpSpLocks/>
          </p:cNvGrpSpPr>
          <p:nvPr/>
        </p:nvGrpSpPr>
        <p:grpSpPr bwMode="auto">
          <a:xfrm>
            <a:off x="3287718" y="1936420"/>
            <a:ext cx="2643609" cy="1982074"/>
            <a:chOff x="365885" y="4575999"/>
            <a:chExt cx="8219706" cy="2202202"/>
          </a:xfrm>
          <a:solidFill>
            <a:srgbClr val="92D050"/>
          </a:solidFill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365885" y="4575999"/>
              <a:ext cx="8219706" cy="2202202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365885" y="5313050"/>
              <a:ext cx="8171353" cy="75324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35560" rIns="53340" bIns="3556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Реабилитационный процесс</a:t>
              </a:r>
            </a:p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Комплексное социальное 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сопровождение семьи (долгосрочное</a:t>
              </a:r>
              <a:r>
                <a:rPr lang="ru-RU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6" name="Picture 4" descr="Z:\НОВОСТИ НА САЙТ И В ТВИТТЕР\ДЕКАБРЬ\НЕТ НАСИЛИЮ\ПЕРВОМАЙСКАЯ\DSC_07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199" y="4234780"/>
            <a:ext cx="2831605" cy="2109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Надежда\Desktop\информация по работе (памятка, фото)\рабочий стол\интнрес\КОНСУЛЬТАТИВНОЕ ПОДРАЗДЕЛЕНИЕ\ВЫЕЗД ТЕПЛО-ОГАРЕВО\IMG_20100610_0839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1" y="4221088"/>
            <a:ext cx="2897466" cy="2088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дежда\Desktop\открытые двери\DSC_02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35" y="4200563"/>
            <a:ext cx="3084867" cy="2109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24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/>
          <p:cNvSpPr/>
          <p:nvPr/>
        </p:nvSpPr>
        <p:spPr bwMode="auto">
          <a:xfrm>
            <a:off x="1886568" y="260648"/>
            <a:ext cx="5185122" cy="1080790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pic>
        <p:nvPicPr>
          <p:cNvPr id="3074" name="Picture 2" descr="http://freeppt.ru/MyShablony/Blue_univer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60" y="0"/>
            <a:ext cx="9291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 descr="Описание: http://www.kriziscentr71.ru/bitrix/templates/main/images/kc_0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42" y="78512"/>
            <a:ext cx="1349726" cy="147828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Скругленный прямоугольник 19"/>
          <p:cNvSpPr/>
          <p:nvPr/>
        </p:nvSpPr>
        <p:spPr bwMode="auto">
          <a:xfrm>
            <a:off x="1913982" y="294958"/>
            <a:ext cx="6186410" cy="1080790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28" name="Прямоугольник 27"/>
          <p:cNvSpPr/>
          <p:nvPr/>
        </p:nvSpPr>
        <p:spPr>
          <a:xfrm>
            <a:off x="1403648" y="447100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Экстренное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реагирование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фактам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жестокого обращения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Надежда\Desktop\информация по работе (памятка, фото)\рабочий стол\интнрес\КОНСУЛЬТАТИВНОЕ ПОДРАЗДЕЛЕНИЕ\ВЫЕЗД ТЕПЛО-ОГАРЕВО\IMG_20100610_0903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08920"/>
            <a:ext cx="3375083" cy="2531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16806420"/>
              </p:ext>
            </p:extLst>
          </p:nvPr>
        </p:nvGraphicFramePr>
        <p:xfrm>
          <a:off x="-239222" y="1593394"/>
          <a:ext cx="7866915" cy="5032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1669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freeppt.ru/MyShablony/Blue_univer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36051504"/>
              </p:ext>
            </p:extLst>
          </p:nvPr>
        </p:nvGraphicFramePr>
        <p:xfrm>
          <a:off x="1835696" y="300396"/>
          <a:ext cx="6931756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533" name="Рисунок 8" descr="Описание: http://www.kriziscentr71.ru/bitrix/templates/main/images/kc_0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14" y="69853"/>
            <a:ext cx="127793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79512" y="5373217"/>
            <a:ext cx="8856984" cy="1391303"/>
            <a:chOff x="-376482" y="3924210"/>
            <a:chExt cx="8576185" cy="1473418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-376482" y="4152983"/>
              <a:ext cx="8576185" cy="1067611"/>
            </a:xfrm>
            <a:prstGeom prst="roundRect">
              <a:avLst>
                <a:gd name="adj" fmla="val 10000"/>
              </a:avLst>
            </a:prstGeom>
            <a:solidFill>
              <a:srgbClr val="669900"/>
            </a:solidFill>
            <a:ln>
              <a:solidFill>
                <a:srgbClr val="FF9933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-306757" y="3924210"/>
              <a:ext cx="8421144" cy="1473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just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Предоставление временного убежища женщинам и детям, оказавшимся в ситуации кризиса, жестокого обращения, угрозы жизни и здоровью, перенесшим психофизическое насилие</a:t>
              </a:r>
              <a:r>
                <a: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000" b="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Объект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09716"/>
            <a:ext cx="3325664" cy="2711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Users\Надежда\Desktop\день соц. работника\0d07f0a9090b55b87ac668d6adbd0b1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00" y="1582399"/>
            <a:ext cx="2749600" cy="20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Надежда\Desktop\день соц. работника\05247469eb40915298e7ad4ce4f374a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645" y="1504914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Надежда\Desktop\день соц. работника\IMG-20180528-WA000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84" y="3557142"/>
            <a:ext cx="2950904" cy="2110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Надежда\Desktop\день соц. работника\0b47ba469818a40cbf596291e8e0301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8" y="4054303"/>
            <a:ext cx="2569267" cy="1613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Надежда\Desktop\день соц. работника\1330f7aaf65b17b5e0847071a66a84a5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351" y="3675928"/>
            <a:ext cx="2497145" cy="1872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freeppt.ru/MyShablony/Blue_univer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111434051"/>
              </p:ext>
            </p:extLst>
          </p:nvPr>
        </p:nvGraphicFramePr>
        <p:xfrm>
          <a:off x="1835696" y="300396"/>
          <a:ext cx="6931756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533" name="Рисунок 8" descr="Описание: http://www.kriziscentr71.ru/bitrix/templates/main/images/kc_0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14" y="69853"/>
            <a:ext cx="127793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ÐÐ°Ð½ÑÑÐ¸Ðµ Ð¿Ð¾ ÑÐµÐ¼Ðµ Â«ÐÐ¾Ð·ÑÐ¾Ð¶Ð´ÐµÐ½Ð¸Ðµ Ð¾ÑÐ½Ð¾ÑÐµÐ½Ð¸Ð¹ Ð² Ð¿Ð°ÑÐµ: Ñ ÑÐµÐ³Ð¾ Ð½Ð°ÑÐ°ÑÑ?Â» Ð¿Ð¾ Ð¿ÑÐ¾Ð³ÑÐ°Ð¼Ð¼Ðµ Â«ÐÐ½ +ÐÐ½Ð°. ÐÐ¾ÑÑÑÐ¾ÐµÐ½Ð¸Ðµ ÐºÐ¾Ð½ÑÑÑÑÐºÑÐ¸Ð²Ð½ÑÑ Ð¾ÑÐ½Ð¾ÑÐµÐ½Ð¸Ð¹ Ð¼ÐµÐ¶Ð´Ñ ÑÑÐ¿ÑÑÐ³Ð°Ð¼Ð¸Â»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54" y="1948422"/>
            <a:ext cx="2849840" cy="2137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Ð°Ð½ÑÑÐ¸Ðµ Ð¿Ð¾ ÑÐµÐ¼Ðµ Â«ÐÑ â Ð¿Ð°ÑÐ°, ÑÑÐ¿ÑÑÐ³Ð¸, ÑÐµÐ¼ÑÑÂ»  Ð² ÑÐ°Ð¼ÐºÐ°Ñ Ð¿ÑÐ¾Ð³ÑÐ°Ð¼Ð¼Ñ Â«ÐÐ½ +ÐÐ½Ð°. ÐÐ¾ÑÑÑÐ¾ÐµÐ½Ð¸Ðµ ÐºÐ¾Ð½ÑÑÑÑÐºÑÐ¸Ð²Ð½ÑÑ Ð¾ÑÐ½Ð¾ÑÐµÐ½Ð¸Ð¹ Ð¼ÐµÐ¶Ð´Ñ ÑÑÐ¿ÑÑÐ³Ð°Ð¼Ð¸Â»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71245"/>
            <a:ext cx="2121888" cy="2831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Ð°ÑÑÐ° ÑÐ²ÐµÑÐ»Ð°Ñ Ð½Ð°ÑÑÑÐ¿Ð°ÐµÑ, Ð½ÐµÑÐµÑ ÑÑÐ°ÑÑÑÐµ Ð¸ ÑÐ°Ð´Ð¾ÑÑÑ Ð² Ð´Ð¾Ð¼!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499" y="1948898"/>
            <a:ext cx="2923001" cy="2188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Â«ÐÐ°Ð¼Ð¸Ð½Ð¾ ÑÐµÑÐ´ÑÐµÂ»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0" y="4405337"/>
            <a:ext cx="3560168" cy="2000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Ð£ÑÐ¸Ð¼ÑÑ ÑÐ°ÑÐ¿ÑÐµÐ´ÐµÐ»ÑÑÑ ÑÐµÐ¼ÐµÐ¹Ð½ÑÐ¹ Ð±ÑÐ´Ð¶ÐµÑ!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16" y="4565268"/>
            <a:ext cx="3102426" cy="1743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ÐÐ°Ð½ÑÑÐ¸Ðµ Â«ÐÐµÐ½ÑÐºÐ¾Ðµ Ð·Ð´Ð¾ÑÐ¾Ð²ÑÐµÂ»  Ð´Ð»Ñ ÐºÐ»Ð¸ÐµÐ½ÑÐ¾Ð² ÑÑÐ°ÑÐ¸Ð¾Ð½Ð°ÑÐ½Ð¾Ð³Ð¾ Ð¾ÑÐ´ÐµÐ»ÐµÐ½Ð¸Ñ Ð¦ÐµÐ½ÑÑÐ°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630" y="1948898"/>
            <a:ext cx="2855881" cy="2137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67544" y="1412776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мес. 2020 года временное убежище получили</a:t>
            </a:r>
          </a:p>
          <a:p>
            <a:pPr indent="542925"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 женщин и 16 детей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/>
          <p:cNvSpPr/>
          <p:nvPr/>
        </p:nvSpPr>
        <p:spPr bwMode="auto">
          <a:xfrm>
            <a:off x="1886568" y="260648"/>
            <a:ext cx="5185122" cy="1080790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pic>
        <p:nvPicPr>
          <p:cNvPr id="3074" name="Picture 2" descr="http://freeppt.ru/MyShablony/Blue_univer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1471" y="4839086"/>
            <a:ext cx="76328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2000" b="1" dirty="0">
              <a:ln/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1" name="Рисунок 30" descr="Описание: http://www.kriziscentr71.ru/bitrix/templates/main/images/kc_0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29" y="137568"/>
            <a:ext cx="1349726" cy="147828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Прямоугольник 3"/>
          <p:cNvSpPr>
            <a:spLocks noChangeArrowheads="1"/>
          </p:cNvSpPr>
          <p:nvPr/>
        </p:nvSpPr>
        <p:spPr bwMode="auto">
          <a:xfrm>
            <a:off x="468313" y="1556792"/>
            <a:ext cx="83518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Обучение по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лицензированным программам учреждения </a:t>
            </a: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Противостояние бытовому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насилию» в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рамках проекта прошли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140 специалистов</a:t>
            </a:r>
            <a:endParaRPr lang="ru-RU" alt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3" descr="\\KRIZISNYICENTER\Data-server\Отделение психолого-педагогической помощи семье и детям\13. Збранкова И.В\Вера ;)\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6503">
            <a:off x="406965" y="3377633"/>
            <a:ext cx="1609482" cy="2305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kriziscentr71.ru/upload/iblock/722/72257b39f8f618d586e0fd6a38f360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29" y="4928485"/>
            <a:ext cx="3353832" cy="1883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Z:\УФСИН\IMG_75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685" y="2725794"/>
            <a:ext cx="2706978" cy="3609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ÑÑÑÑ Ð¿Ð¾Ð²ÑÑÐµÐ½Ð¸Ñ ÐºÐ²Ð°Ð»Ð¸ÑÐ¸ÐºÐ°ÑÐ¸Ð¸ Ð´Ð»Ñ ÑÐ¾ÑÑÑÐ´Ð½Ð¸ÐºÐ¾Ð² Ð£ÐÐÐ Ð¢ÑÐ»ÑÑÐºÐ¾Ð¹ Ð¾Ð±Ð»Ð°ÑÑÐ¸ Ð¿Ð¾ Ð¿ÑÐ¾Ð³ÑÐ°Ð¼Ð¼Ðµ Â«ÐÑÐ¾ÑÐ¸Ð²Ð¾ÑÑÐ¾ÑÐ½Ð¸Ðµ Ð±ÑÑÐ¾Ð²Ð¾Ð¼Ñ Ð½Ð°ÑÐ¸Ð»Ð¸ÑÂ»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66725"/>
            <a:ext cx="3156680" cy="2367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 bwMode="auto">
          <a:xfrm>
            <a:off x="2023939" y="332656"/>
            <a:ext cx="5185122" cy="942761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6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reeppt.ru/MyShablony/Blue_univer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1663" y="4838700"/>
            <a:ext cx="7632700" cy="4000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endParaRPr lang="ru-RU" sz="2000" b="1" dirty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6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10" y="279221"/>
            <a:ext cx="1289795" cy="139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467545" y="1844675"/>
            <a:ext cx="8352928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Тульском регионе с 2013 года инициатором и координатором акции является ГУСОН ТО «Кризисный центр помощи женщинам».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470 </a:t>
            </a:r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ru-RU" alt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Тулы и Тульской области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участвовало в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акции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7 лет</a:t>
            </a:r>
          </a:p>
        </p:txBody>
      </p:sp>
      <p:graphicFrame>
        <p:nvGraphicFramePr>
          <p:cNvPr id="3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4772158"/>
              </p:ext>
            </p:extLst>
          </p:nvPr>
        </p:nvGraphicFramePr>
        <p:xfrm>
          <a:off x="3405984" y="2792810"/>
          <a:ext cx="528319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5" descr="Z:\НОВОСТИ НА САЙТ И В ТВИТТЕР\ДЕКАБРЬ\выезд в варваровку 6.12\на главную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70"/>
          <a:stretch/>
        </p:blipFill>
        <p:spPr bwMode="auto">
          <a:xfrm>
            <a:off x="686530" y="4618685"/>
            <a:ext cx="2443290" cy="1612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Z:\НОВОСТИ НА САЙТ И В ТВИТТЕР\ДЕКАБРЬ\13.12.18 Белев\на сайт\на главную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5" b="24233"/>
          <a:stretch/>
        </p:blipFill>
        <p:spPr bwMode="auto">
          <a:xfrm>
            <a:off x="303923" y="3023592"/>
            <a:ext cx="2755909" cy="1470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Z:\НОВОСТИ НА САЙТ И В ТВИТТЕР\ДЕКАБРЬ\выезд в варваровку 6.12\на главную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70"/>
          <a:stretch/>
        </p:blipFill>
        <p:spPr bwMode="auto">
          <a:xfrm>
            <a:off x="686530" y="4653136"/>
            <a:ext cx="2443290" cy="1612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 bwMode="auto">
          <a:xfrm>
            <a:off x="1758566" y="248137"/>
            <a:ext cx="6125802" cy="1339731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Всемирная акция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«16 дней против насилия»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://clipart-library.com/images/E6cpjRdTE.gif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23" b="957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2484"/>
            <a:ext cx="953895" cy="113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45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reeppt.ru/MyShablony/Blue_univer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xtLst/>
        </p:spPr>
      </p:pic>
      <p:pic>
        <p:nvPicPr>
          <p:cNvPr id="16" name="Рисунок 15" descr="Ð¤Ð¾Ð½Ð´ Ð¿Ð¾Ð´Ð´ÐµÑÐ¶ÐºÐ¸ Ð´ÐµÑÐµÐ¹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574" y="247422"/>
            <a:ext cx="1295639" cy="1287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Описание: http://www.kriziscentr71.ru/bitrix/templates/main/images/kc_02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7509"/>
            <a:ext cx="1349726" cy="14782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кругленный прямоугольник 9"/>
          <p:cNvSpPr/>
          <p:nvPr/>
        </p:nvSpPr>
        <p:spPr bwMode="auto">
          <a:xfrm>
            <a:off x="1955097" y="432950"/>
            <a:ext cx="5185122" cy="1080790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655761" y="519603"/>
            <a:ext cx="58324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«Насилию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– нет! Семье – да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 eaLnBrk="1" hangingPunct="1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больше не супруги,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но,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как и раньше, родители!»</a:t>
            </a:r>
          </a:p>
        </p:txBody>
      </p:sp>
      <p:sp>
        <p:nvSpPr>
          <p:cNvPr id="13" name="Прямоугольник 3"/>
          <p:cNvSpPr>
            <a:spLocks noChangeArrowheads="1"/>
          </p:cNvSpPr>
          <p:nvPr/>
        </p:nvSpPr>
        <p:spPr bwMode="auto">
          <a:xfrm>
            <a:off x="468314" y="1623731"/>
            <a:ext cx="90267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400" b="1" u="sng" dirty="0" smtClean="0">
                <a:latin typeface="Times New Roman" pitchFamily="18" charset="0"/>
                <a:cs typeface="Times New Roman" pitchFamily="18" charset="0"/>
              </a:rPr>
              <a:t>Цель проекта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организация социального сопровождения </a:t>
            </a: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семей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с детьми,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нуждающихся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в социальной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помощи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направленная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решение проблем:</a:t>
            </a:r>
          </a:p>
          <a:p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предотвращение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насилия в семье, </a:t>
            </a: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разводов, </a:t>
            </a: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сохранение конструктивных </a:t>
            </a:r>
          </a:p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отношений между родителями</a:t>
            </a:r>
          </a:p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в интересах ребенка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www.kriziscentr71.ru/upload/medialibrary/39b/39b710375694cd9ddf843b2d78e7df8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490" y="3645024"/>
            <a:ext cx="3855091" cy="25768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08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reeppt.ru/MyShablony/Blue_univer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Ð¤Ð¾Ð½Ð´ Ð¿Ð¾Ð´Ð´ÐµÑÐ¶ÐºÐ¸ Ð´ÐµÑÐµÐ¹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73730"/>
            <a:ext cx="1295639" cy="1287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Описание: http://www.kriziscentr71.ru/bitrix/templates/main/images/kc_0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8512"/>
            <a:ext cx="1349726" cy="14782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Объект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076050"/>
              </p:ext>
            </p:extLst>
          </p:nvPr>
        </p:nvGraphicFramePr>
        <p:xfrm>
          <a:off x="467544" y="1785926"/>
          <a:ext cx="8353498" cy="4955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Скругленный прямоугольник 8"/>
          <p:cNvSpPr/>
          <p:nvPr/>
        </p:nvSpPr>
        <p:spPr bwMode="auto">
          <a:xfrm>
            <a:off x="1770054" y="380784"/>
            <a:ext cx="5185122" cy="1080790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8" name="Прямоугольник 7"/>
          <p:cNvSpPr/>
          <p:nvPr/>
        </p:nvSpPr>
        <p:spPr>
          <a:xfrm>
            <a:off x="2428217" y="431711"/>
            <a:ext cx="41018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проекта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(социальные проблемы)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0-tub-ru.yandex.net/i?id=497bc599e60c6dcbe2349c7471fed71d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63138" y="2420888"/>
            <a:ext cx="3217723" cy="1809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5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freeppt.ru/MyShablony/Blue_univer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35546"/>
            <a:ext cx="1224136" cy="1317785"/>
          </a:xfrm>
          <a:prstGeom prst="rect">
            <a:avLst/>
          </a:prstGeom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068706795"/>
              </p:ext>
            </p:extLst>
          </p:nvPr>
        </p:nvGraphicFramePr>
        <p:xfrm>
          <a:off x="901854" y="1449274"/>
          <a:ext cx="489654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" name="Picture 6" descr="Â«ÐÐ¡Ð â ÐÐ¾ÑÐ¾Ð² Ðº ÑÐµÐ¼ÐµÐ¹Ð½Ð¾Ð¹ Ð¶Ð¸Ð·Ð½Ð¸!Â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282" y="4148351"/>
            <a:ext cx="2630134" cy="1987513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 bwMode="auto">
          <a:xfrm>
            <a:off x="1907704" y="248847"/>
            <a:ext cx="6336704" cy="1204483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Â«ÐÐ¡Ð â ÐÐ¾ÑÐ¾Ð² Ðº ÑÐµÐ¼ÐµÐ¹Ð½Ð¾Ð¹ Ð¶Ð¸Ð·Ð½Ð¸!Â»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868" y="1844824"/>
            <a:ext cx="2664548" cy="1987513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1520" y="4581128"/>
            <a:ext cx="5328592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ru-RU" sz="2000" b="1" u="sng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000" b="1" u="sng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000" b="1" u="sng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 гг.  </a:t>
            </a:r>
            <a:r>
              <a:rPr lang="ru-RU" sz="20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sz="2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0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тренингов</a:t>
            </a:r>
            <a:r>
              <a:rPr lang="ru-RU" sz="20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14000"/>
              </a:lnSpc>
              <a:defRPr/>
            </a:pPr>
            <a:r>
              <a:rPr lang="ru-RU" sz="20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приняли </a:t>
            </a:r>
            <a:r>
              <a:rPr lang="ru-RU" sz="20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44 молодоженов.                               </a:t>
            </a:r>
            <a:r>
              <a:rPr lang="ru-RU" sz="2000" b="1" u="sng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2020 г. – 312 </a:t>
            </a:r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   </a:t>
            </a:r>
          </a:p>
          <a:p>
            <a:pPr>
              <a:lnSpc>
                <a:spcPct val="114000"/>
              </a:lnSpc>
              <a:defRPr/>
            </a:pPr>
            <a:r>
              <a:rPr lang="ru-RU" sz="2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молодоженов</a:t>
            </a:r>
            <a:endParaRPr lang="ru-RU" sz="2000" b="1" dirty="0">
              <a:ln w="1905"/>
              <a:solidFill>
                <a:srgbClr val="C0504D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2303785" y="332656"/>
            <a:ext cx="5832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Программа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«Профилактика разводов»: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41990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reeppt.ru/MyShablony/Blue_univer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5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1471" y="4839086"/>
            <a:ext cx="76328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2000" b="1" dirty="0">
              <a:ln/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46453" y="116632"/>
            <a:ext cx="67196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/>
          </a:p>
          <a:p>
            <a:pPr algn="ctr"/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476711432"/>
              </p:ext>
            </p:extLst>
          </p:nvPr>
        </p:nvGraphicFramePr>
        <p:xfrm>
          <a:off x="2051720" y="136806"/>
          <a:ext cx="6624736" cy="158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Рисунок 15" descr="Описание: http://www.kriziscentr71.ru/bitrix/templates/main/images/kc_0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32" y="304482"/>
            <a:ext cx="1406169" cy="149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6698" y="2624458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деятельности службы семейной медиации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содействие профилактике разводов и примирение участников конфликтных ситуаций, имеющих добровольное намерение разрешить конфликт или спор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</a:rPr>
              <a:t>Территории </a:t>
            </a:r>
            <a:r>
              <a:rPr lang="ru-RU" sz="2400" b="1" dirty="0">
                <a:latin typeface="Times New Roman" panose="02020603050405020304" pitchFamily="18" charset="0"/>
              </a:rPr>
              <a:t>размещения специалистов: Тула,</a:t>
            </a:r>
            <a:r>
              <a:rPr lang="ru-RU" sz="2400" dirty="0">
                <a:latin typeface="Times New Roman" panose="02020603050405020304" pitchFamily="18" charset="0"/>
              </a:rPr>
              <a:t> Щекино, </a:t>
            </a:r>
            <a:r>
              <a:rPr lang="ru-RU" sz="2400" dirty="0" err="1">
                <a:latin typeface="Times New Roman" panose="02020603050405020304" pitchFamily="18" charset="0"/>
              </a:rPr>
              <a:t>Киреевск</a:t>
            </a:r>
            <a:r>
              <a:rPr lang="ru-RU" sz="2400" dirty="0">
                <a:latin typeface="Times New Roman" panose="02020603050405020304" pitchFamily="18" charset="0"/>
              </a:rPr>
              <a:t>, Донской, Узловая, Богородицк, Алексин, Ефремов, Новомосковск.</a:t>
            </a:r>
            <a:endParaRPr lang="ru-RU" sz="2400" dirty="0"/>
          </a:p>
          <a:p>
            <a:pPr algn="just"/>
            <a:r>
              <a:rPr lang="ru-RU" sz="2400" b="1" dirty="0">
                <a:latin typeface="Times New Roman" panose="02020603050405020304" pitchFamily="18" charset="0"/>
              </a:rPr>
              <a:t>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277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reeppt.ru/MyShablony/Blue_univer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1471" y="4839086"/>
            <a:ext cx="76328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2000" b="1" dirty="0">
              <a:ln/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97973" y="993399"/>
            <a:ext cx="3697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1668180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endParaRPr lang="ru-RU" dirty="0" smtClean="0">
              <a:latin typeface="Calibri" pitchFamily="34" charset="0"/>
            </a:endParaRPr>
          </a:p>
          <a:p>
            <a:r>
              <a:rPr lang="ru-RU" dirty="0" smtClean="0"/>
              <a:t> </a:t>
            </a:r>
            <a:endParaRPr lang="ru-RU" sz="1600" dirty="0">
              <a:latin typeface="Calibri" pitchFamily="34" charset="0"/>
            </a:endParaRPr>
          </a:p>
        </p:txBody>
      </p:sp>
      <p:pic>
        <p:nvPicPr>
          <p:cNvPr id="12" name="Объект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28604"/>
            <a:ext cx="7741659" cy="52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reeppt.ru/MyShablony/Blue_univer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1471" y="4839086"/>
            <a:ext cx="76328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2000" b="1" dirty="0">
              <a:ln/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5" y="179627"/>
            <a:ext cx="1080555" cy="1163219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619672" y="320771"/>
            <a:ext cx="7132074" cy="964200"/>
            <a:chOff x="39000" y="-206215"/>
            <a:chExt cx="7099152" cy="807723"/>
          </a:xfrm>
          <a:scene3d>
            <a:camera prst="orthographicFront"/>
            <a:lightRig rig="chilly" dir="t"/>
          </a:scene3d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39000" y="-197813"/>
              <a:ext cx="7099152" cy="799321"/>
            </a:xfrm>
            <a:prstGeom prst="roundRect">
              <a:avLst/>
            </a:prstGeom>
            <a:sp3d prstMaterial="translucentPowder">
              <a:bevelT w="127000" h="25400" prst="softRound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39020" y="-206215"/>
              <a:ext cx="7021112" cy="7212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b="1" i="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619672" y="476672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профессиональный состав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403371129"/>
              </p:ext>
            </p:extLst>
          </p:nvPr>
        </p:nvGraphicFramePr>
        <p:xfrm>
          <a:off x="251520" y="2187733"/>
          <a:ext cx="681331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649929915"/>
              </p:ext>
            </p:extLst>
          </p:nvPr>
        </p:nvGraphicFramePr>
        <p:xfrm>
          <a:off x="4733670" y="2201623"/>
          <a:ext cx="4280807" cy="3512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95534" y="1556791"/>
            <a:ext cx="84969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</a:rPr>
              <a:t>Состав службы семейной </a:t>
            </a:r>
            <a:r>
              <a:rPr lang="ru-RU" sz="2200" b="1" dirty="0" smtClean="0">
                <a:latin typeface="Times New Roman" panose="02020603050405020304" pitchFamily="18" charset="0"/>
              </a:rPr>
              <a:t>медиации Центра – 15 специалистов</a:t>
            </a:r>
            <a:endParaRPr lang="ru-RU" sz="2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57539" y="5445224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atin typeface="Times New Roman" panose="02020603050405020304" pitchFamily="18" charset="0"/>
              </a:rPr>
              <a:t>Ежемесячная онлайн - </a:t>
            </a:r>
            <a:r>
              <a:rPr lang="ru-RU" sz="2400" b="1" u="sng" dirty="0" err="1" smtClean="0">
                <a:latin typeface="Times New Roman" panose="02020603050405020304" pitchFamily="18" charset="0"/>
              </a:rPr>
              <a:t>супервизия</a:t>
            </a:r>
            <a:endParaRPr lang="ru-RU" u="sng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51263" y="2789216"/>
            <a:ext cx="2280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</a:rPr>
              <a:t>Восстановительная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</a:rPr>
              <a:t>медиация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01161" y="4353530"/>
            <a:ext cx="1869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</a:rPr>
              <a:t>Медиация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</a:rPr>
              <a:t>базовый курс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79302" y="2175161"/>
            <a:ext cx="18694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latin typeface="Times New Roman" panose="02020603050405020304" pitchFamily="18" charset="0"/>
              </a:rPr>
              <a:t>Обучение</a:t>
            </a:r>
            <a:endParaRPr lang="ru-RU" sz="2000" b="1" u="sng" dirty="0"/>
          </a:p>
        </p:txBody>
      </p:sp>
    </p:spTree>
    <p:extLst>
      <p:ext uri="{BB962C8B-B14F-4D97-AF65-F5344CB8AC3E}">
        <p14:creationId xmlns:p14="http://schemas.microsoft.com/office/powerpoint/2010/main" val="354910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freeppt.ru/MyShablony/Blue_univer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4"/>
          <p:cNvSpPr/>
          <p:nvPr/>
        </p:nvSpPr>
        <p:spPr>
          <a:xfrm>
            <a:off x="1111064" y="83834"/>
            <a:ext cx="7713340" cy="643067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6680" tIns="106680" rIns="106680" bIns="106680" spcCol="1270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4"/>
          <p:cNvSpPr/>
          <p:nvPr/>
        </p:nvSpPr>
        <p:spPr>
          <a:xfrm>
            <a:off x="1155286" y="2974600"/>
            <a:ext cx="6833428" cy="908799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10" descr="ÐÐ»Ð°Ð½ÐµÑÐ° Ð¡ÐµÐ¼Ñ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1" y="244172"/>
            <a:ext cx="8781807" cy="637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2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reeppt.ru/MyShablony/Blue_univer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1471" y="4839086"/>
            <a:ext cx="76328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2000" b="1" dirty="0">
              <a:ln/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46453" y="116632"/>
            <a:ext cx="67196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/>
          </a:p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428604"/>
            <a:ext cx="2445724" cy="321471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979712" y="3714752"/>
            <a:ext cx="5823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65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reeppt.ru/MyShablony/Blue_univer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1471" y="4839086"/>
            <a:ext cx="76328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2000" b="1" dirty="0">
              <a:ln/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620688"/>
            <a:ext cx="7699705" cy="57214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428604"/>
            <a:ext cx="1026561" cy="111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0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reeppt.ru/MyShablony/Blue_univer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1471" y="4839086"/>
            <a:ext cx="76328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2000" b="1" dirty="0">
              <a:ln/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46453" y="116632"/>
            <a:ext cx="67196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/>
          </a:p>
          <a:p>
            <a:pPr algn="ctr"/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66799960"/>
              </p:ext>
            </p:extLst>
          </p:nvPr>
        </p:nvGraphicFramePr>
        <p:xfrm>
          <a:off x="1428728" y="1714488"/>
          <a:ext cx="6643734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072793404"/>
              </p:ext>
            </p:extLst>
          </p:nvPr>
        </p:nvGraphicFramePr>
        <p:xfrm>
          <a:off x="1428728" y="3929066"/>
          <a:ext cx="6643734" cy="2746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2185826" y="409019"/>
            <a:ext cx="6286544" cy="927787"/>
            <a:chOff x="0" y="0"/>
            <a:chExt cx="5929353" cy="927787"/>
          </a:xfrm>
          <a:scene3d>
            <a:camera prst="orthographicFront"/>
            <a:lightRig rig="chilly" dir="t"/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0"/>
              <a:ext cx="5929353" cy="927787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FF9933"/>
              </a:solidFill>
            </a:ln>
            <a:sp3d prstMaterial="translucentPowder">
              <a:bevelT w="127000" h="25400" prst="softRound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5291" y="45291"/>
              <a:ext cx="5838771" cy="8372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i="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Социальные проблемы</a:t>
              </a:r>
              <a:endParaRPr lang="ru-RU" sz="3200" b="1" i="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Рисунок 15" descr="Описание: http://www.kriziscentr71.ru/bitrix/templates/main/images/kc_0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14290"/>
            <a:ext cx="1209084" cy="12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14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freeppt.ru/MyShablony/Blue_univer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92" y="6439"/>
            <a:ext cx="91765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3528" y="1556792"/>
            <a:ext cx="8568952" cy="5004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  2014 – 2020 гг.</a:t>
            </a:r>
          </a:p>
          <a:p>
            <a:pPr algn="ctr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5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>
              <a:lnSpc>
                <a:spcPct val="114000"/>
              </a:lnSpc>
              <a:buFontTx/>
              <a:buChar char="-"/>
              <a:defRPr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2014 г.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1501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обратившихся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318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/в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194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>
              <a:lnSpc>
                <a:spcPct val="114000"/>
              </a:lnSpc>
              <a:buFontTx/>
              <a:buChar char="-"/>
              <a:defRPr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2015 г.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1842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обратившихся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444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/в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276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>
              <a:lnSpc>
                <a:spcPct val="114000"/>
              </a:lnSpc>
              <a:buFontTx/>
              <a:buChar char="-"/>
              <a:defRPr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2016 г.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2286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обратившихся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464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/в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285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>
              <a:lnSpc>
                <a:spcPct val="114000"/>
              </a:lnSpc>
              <a:buFontTx/>
              <a:buChar char="-"/>
              <a:defRPr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2017 г.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2647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обратившихся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773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/в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468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>
              <a:lnSpc>
                <a:spcPct val="114000"/>
              </a:lnSpc>
              <a:buFontTx/>
              <a:buChar char="-"/>
              <a:defRPr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2018 г.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4016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обратившихся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415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/в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243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</a:t>
            </a:r>
          </a:p>
          <a:p>
            <a:pPr marL="72000">
              <a:lnSpc>
                <a:spcPct val="114000"/>
              </a:lnSpc>
              <a:buFontTx/>
              <a:buChar char="-"/>
              <a:defRPr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2019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4150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обратившихся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483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/в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291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</a:t>
            </a:r>
            <a:endParaRPr lang="en-US" sz="2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9 мес.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из 2930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обратившихся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329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/в том числе 137 детей</a:t>
            </a:r>
            <a:endParaRPr lang="en-US" sz="2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 w="1905"/>
              <a:solidFill>
                <a:srgbClr val="C0504D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979712" y="294957"/>
            <a:ext cx="5184576" cy="1261835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002388" y="294957"/>
            <a:ext cx="48245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домашнего насилия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ульской области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Описание: http://www.kriziscentr71.ru/bitrix/templates/main/images/kc_0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98" y="79418"/>
            <a:ext cx="1292281" cy="1541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99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reeppt.ru/MyShablony/Blue_univer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1471" y="4839086"/>
            <a:ext cx="76328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2000" b="1" dirty="0">
              <a:ln/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49869"/>
            <a:ext cx="1041034" cy="11206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96336" y="4008089"/>
            <a:ext cx="5966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734054677"/>
              </p:ext>
            </p:extLst>
          </p:nvPr>
        </p:nvGraphicFramePr>
        <p:xfrm>
          <a:off x="179512" y="940056"/>
          <a:ext cx="9000016" cy="5585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34414" y="1613299"/>
            <a:ext cx="2309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положение: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94199" y="2776878"/>
            <a:ext cx="2952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Инициаторы обращения: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09444" y="3474485"/>
            <a:ext cx="29529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Жертва домашнего насилия: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3947" y="5257994"/>
            <a:ext cx="2012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Занятость: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9444" y="4229328"/>
            <a:ext cx="19056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1979711" y="294957"/>
            <a:ext cx="6254591" cy="1075587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2195736" y="332656"/>
            <a:ext cx="6038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социально-психологического мониторинга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2398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reeppt.ru/MyShablony/Blue_univer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1471" y="4839086"/>
            <a:ext cx="76328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2000" b="1" dirty="0">
              <a:ln/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Picture 4" descr="http://www.heraldicum.ru/russia/subjects/images/tula0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46" y="95225"/>
            <a:ext cx="831543" cy="119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6024" y="150201"/>
            <a:ext cx="1246366" cy="1341715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/>
          </p:nvPr>
        </p:nvGraphicFramePr>
        <p:xfrm>
          <a:off x="0" y="1500174"/>
          <a:ext cx="9144000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125017" y="3500438"/>
            <a:ext cx="2875315" cy="78581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УФСИН России по Тульской области </a:t>
            </a:r>
          </a:p>
          <a:p>
            <a:pPr lvl="0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2571744"/>
            <a:ext cx="2786082" cy="7143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УФССП России по Тульской области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5017" y="5973916"/>
            <a:ext cx="2928926" cy="80958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Спонсорское, обществен-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ные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волонтерские движение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72198" y="2428868"/>
            <a:ext cx="2786082" cy="85725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Учреждения социального обслуживания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13340" y="4157390"/>
            <a:ext cx="2864350" cy="108180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43636" y="5286388"/>
            <a:ext cx="2786082" cy="64294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Коллегии адвокатов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5017" y="4429132"/>
            <a:ext cx="2875347" cy="64294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УФМС России по Тульской области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37411" y="5321280"/>
            <a:ext cx="2869698" cy="74076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Регионального отделения партии «Единая Россия»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48922" y="6178460"/>
            <a:ext cx="2858187" cy="61369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Епархия Тульской области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43636" y="4572008"/>
            <a:ext cx="2786082" cy="64294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УСЗН Тульской области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080367" y="3357562"/>
            <a:ext cx="2786050" cy="114300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Органы местного самоуправления МО г. Тулы и  Тульской области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163940" y="1339880"/>
            <a:ext cx="2786082" cy="78581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Учреждения здравоохранения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4282" y="1571612"/>
            <a:ext cx="2786082" cy="78581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УМВД России по Тульской области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63359" y="5997685"/>
            <a:ext cx="2786082" cy="78581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Учреждения образования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25017" y="5214950"/>
            <a:ext cx="2875347" cy="64294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КДН и ЗП МО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83562" y="1571612"/>
            <a:ext cx="2786082" cy="78581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Уполномоченный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правам человека в Тульской области</a:t>
            </a:r>
          </a:p>
        </p:txBody>
      </p:sp>
      <p:pic>
        <p:nvPicPr>
          <p:cNvPr id="28" name="Picture 2" descr="http://www.kriziscentr71.ru/resize/200x0x200x0x100/upload/iblock/888/888716d45e645cb779f40b37fd04657d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853" y="2285992"/>
            <a:ext cx="1980220" cy="1892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>
            <a:off x="3214612" y="4077073"/>
            <a:ext cx="27147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омитет по делам ЗАГС  и обеспечению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мировых судей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ТО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7323" y="343324"/>
            <a:ext cx="6241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СУБЪЕКТЫ МЕЖВЕДОМСТВЕННОГО ВЗАИМОДЕЙСТВИЯ </a:t>
            </a:r>
          </a:p>
        </p:txBody>
      </p:sp>
    </p:spTree>
    <p:extLst>
      <p:ext uri="{BB962C8B-B14F-4D97-AF65-F5344CB8AC3E}">
        <p14:creationId xmlns:p14="http://schemas.microsoft.com/office/powerpoint/2010/main" val="118844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reeppt.ru/MyShablony/Blue_univer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1663" y="4838700"/>
            <a:ext cx="7632700" cy="4000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endParaRPr lang="ru-RU" sz="2000" b="1" dirty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6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45" y="340376"/>
            <a:ext cx="11858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Елена\Desktop\шубинская новости\богородицк\RLPQ579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25"/>
          <a:stretch/>
        </p:blipFill>
        <p:spPr bwMode="auto">
          <a:xfrm>
            <a:off x="286417" y="1666692"/>
            <a:ext cx="2485383" cy="2275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лена\Desktop\шубинская новости\кдн стационар\BEZJ54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928" y="3906660"/>
            <a:ext cx="3203545" cy="2402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:\НОВОСТИ НА САЙТ И В ТВИТТЕР\ДЕКАБРЬ\13.12.18 Белев\на сайт\на главную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5" b="24233"/>
          <a:stretch/>
        </p:blipFill>
        <p:spPr bwMode="auto">
          <a:xfrm>
            <a:off x="2699793" y="1666692"/>
            <a:ext cx="3571832" cy="1906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Z:\НОВОСТИ НА САЙТ И В ТВИТТЕР\ДЕКАБРЬ\выезд в варваровку 6.12\на главную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70"/>
          <a:stretch/>
        </p:blipFill>
        <p:spPr bwMode="auto">
          <a:xfrm>
            <a:off x="6225995" y="1700063"/>
            <a:ext cx="2837899" cy="1872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ÐÐÐÐÐ¡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59" y="4015510"/>
            <a:ext cx="4613267" cy="2269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 bwMode="auto">
          <a:xfrm>
            <a:off x="1730624" y="170682"/>
            <a:ext cx="5185122" cy="1339731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МЕЖВЕДОМСТВЕННОЕ ВЗАИМОДЕЙСТВИЕ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Ð¤Ð¾Ð½Ð´ Ð¿Ð¾Ð´Ð´ÐµÑÐ¶ÐºÐ¸ Ð´ÐµÑÐµÐ¹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834" y="170682"/>
            <a:ext cx="1295639" cy="1287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305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reeppt.ru/MyShablony/Blue_univer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77072"/>
            <a:ext cx="9144000" cy="15617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учреждение социального обслуживания населения 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Тульской области «Кризисный центр помощи женщинам»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48464" cy="3351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4" y="5373216"/>
            <a:ext cx="8568952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кругленный прямоугольник 4"/>
          <p:cNvSpPr/>
          <p:nvPr/>
        </p:nvSpPr>
        <p:spPr>
          <a:xfrm>
            <a:off x="2262565" y="402457"/>
            <a:ext cx="6190505" cy="837205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2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15" descr="Описание: http://www.kriziscentr71.ru/bitrix/templates/main/images/kc_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" y="57234"/>
            <a:ext cx="1209084" cy="12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 bwMode="auto">
          <a:xfrm>
            <a:off x="2001683" y="164075"/>
            <a:ext cx="6254591" cy="1075587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051719" y="360145"/>
            <a:ext cx="6204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Стажировочная площадка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00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2168</TotalTime>
  <Words>652</Words>
  <Application>Microsoft Office PowerPoint</Application>
  <PresentationFormat>Экран (4:3)</PresentationFormat>
  <Paragraphs>141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Елена</cp:lastModifiedBy>
  <cp:revision>223</cp:revision>
  <cp:lastPrinted>2016-11-28T11:39:25Z</cp:lastPrinted>
  <dcterms:created xsi:type="dcterms:W3CDTF">2016-11-28T10:16:52Z</dcterms:created>
  <dcterms:modified xsi:type="dcterms:W3CDTF">2020-11-25T10:30:24Z</dcterms:modified>
</cp:coreProperties>
</file>