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1" r:id="rId3"/>
    <p:sldId id="271" r:id="rId4"/>
    <p:sldId id="257" r:id="rId5"/>
    <p:sldId id="275" r:id="rId6"/>
    <p:sldId id="270" r:id="rId7"/>
    <p:sldId id="278" r:id="rId8"/>
    <p:sldId id="280" r:id="rId9"/>
  </p:sldIdLst>
  <p:sldSz cx="10693400" cy="7561263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542C51C-4F9C-4712-881A-29A5EB1A3382}">
          <p14:sldIdLst>
            <p14:sldId id="259"/>
            <p14:sldId id="261"/>
            <p14:sldId id="271"/>
            <p14:sldId id="257"/>
          </p14:sldIdLst>
        </p14:section>
        <p14:section name="Раздел без заголовка" id="{C38C3E54-19BB-4BBE-B1F3-C24C764A7B6D}">
          <p14:sldIdLst>
            <p14:sldId id="275"/>
            <p14:sldId id="270"/>
            <p14:sldId id="278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8C092"/>
    <a:srgbClr val="5E2E06"/>
    <a:srgbClr val="F5A96B"/>
    <a:srgbClr val="8D4509"/>
    <a:srgbClr val="D1660D"/>
    <a:srgbClr val="DCDCDC"/>
    <a:srgbClr val="A9520B"/>
    <a:srgbClr val="F17E1F"/>
    <a:srgbClr val="F39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98" d="100"/>
          <a:sy n="98" d="100"/>
        </p:scale>
        <p:origin x="1500" y="9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19E87-8FA9-493A-9639-A2BA763C2553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D2C9D-2648-49EA-9378-E02B7B5DC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D2C9D-2648-49EA-9378-E02B7B5DC5F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D2C9D-2648-49EA-9378-E02B7B5DC5F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1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F0B-D38E-4413-9A57-539ACCF7545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8FA-ABD0-4519-9643-D138AA84E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F0B-D38E-4413-9A57-539ACCF7545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8FA-ABD0-4519-9643-D138AA84E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F0B-D38E-4413-9A57-539ACCF7545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8FA-ABD0-4519-9643-D138AA84E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F0B-D38E-4413-9A57-539ACCF7545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8FA-ABD0-4519-9643-D138AA84E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F0B-D38E-4413-9A57-539ACCF7545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8FA-ABD0-4519-9643-D138AA84E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F0B-D38E-4413-9A57-539ACCF7545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8FA-ABD0-4519-9643-D138AA84E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F0B-D38E-4413-9A57-539ACCF7545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8FA-ABD0-4519-9643-D138AA84E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F0B-D38E-4413-9A57-539ACCF7545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8FA-ABD0-4519-9643-D138AA84E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F0B-D38E-4413-9A57-539ACCF7545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8FA-ABD0-4519-9643-D138AA84E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F0B-D38E-4413-9A57-539ACCF7545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8FA-ABD0-4519-9643-D138AA84E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FF0B-D38E-4413-9A57-539ACCF7545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88FA-ABD0-4519-9643-D138AA84E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DFF0B-D38E-4413-9A57-539ACCF7545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388FA-ABD0-4519-9643-D138AA84E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mailto:kcpz@mos.ru" TargetMode="External"/><Relationship Id="rId4" Type="http://schemas.openxmlformats.org/officeDocument/2006/relationships/hyperlink" Target="mailto:dom_rebenka22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7742" y="1137425"/>
            <a:ext cx="8275658" cy="5143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kern="0" dirty="0">
                <a:solidFill>
                  <a:schemeClr val="bg1"/>
                </a:solidFill>
                <a:latin typeface="ALS Sector Regular" pitchFamily="50" charset="-52"/>
                <a:cs typeface="ALS Sector Regular" pitchFamily="50" charset="-52"/>
              </a:rPr>
              <a:t>ГОСУДАРСТВЕННОЕ БЮДЖЕТНОЕ УЧРЕЖДЕНИЕ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kern="0" dirty="0">
                <a:solidFill>
                  <a:schemeClr val="bg1"/>
                </a:solidFill>
                <a:latin typeface="ALS Sector Regular" pitchFamily="50" charset="-52"/>
                <a:cs typeface="ALS Sector Regular" pitchFamily="50" charset="-52"/>
              </a:rPr>
              <a:t>КРИЗИСНЫЙ ЦЕНТР ПОМОЩИ ЖЕНЩИНАМ И ДЕТЯМ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kern="0" dirty="0">
                <a:solidFill>
                  <a:schemeClr val="bg1"/>
                </a:solidFill>
                <a:latin typeface="ALS Sector Regular" pitchFamily="50" charset="-52"/>
                <a:cs typeface="ALS Sector Regular" pitchFamily="50" charset="-52"/>
              </a:rPr>
              <a:t>Филиал «Специализированный дом ребенка»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kern="0" dirty="0">
                <a:solidFill>
                  <a:schemeClr val="bg1"/>
                </a:solidFill>
                <a:latin typeface="ALS Sector Regular" pitchFamily="50" charset="-52"/>
                <a:cs typeface="ALS Sector Regular" pitchFamily="50" charset="-52"/>
              </a:rPr>
              <a:t>«Маленькая мама»</a:t>
            </a:r>
          </a:p>
          <a:p>
            <a:pPr>
              <a:spcBef>
                <a:spcPts val="0"/>
              </a:spcBef>
              <a:buNone/>
            </a:pPr>
            <a:endParaRPr lang="ru-RU" sz="2400" b="1" kern="0" dirty="0">
              <a:solidFill>
                <a:schemeClr val="bg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kern="0" dirty="0">
                <a:solidFill>
                  <a:schemeClr val="bg1"/>
                </a:solidFill>
                <a:latin typeface="ALS Sector Regular" pitchFamily="50" charset="-52"/>
                <a:cs typeface="ALS Sector Regular" pitchFamily="50" charset="-52"/>
              </a:rPr>
              <a:t>Организация работы филиала </a:t>
            </a:r>
          </a:p>
          <a:p>
            <a:pPr>
              <a:spcBef>
                <a:spcPts val="0"/>
              </a:spcBef>
              <a:buNone/>
            </a:pPr>
            <a:r>
              <a:rPr lang="ru-RU" sz="2400" kern="0" dirty="0">
                <a:solidFill>
                  <a:schemeClr val="bg1"/>
                </a:solidFill>
                <a:latin typeface="ALS Sector Regular" pitchFamily="50" charset="-52"/>
                <a:cs typeface="ALS Sector Regular" pitchFamily="50" charset="-52"/>
              </a:rPr>
              <a:t>СДР «Маленькая мама» </a:t>
            </a:r>
          </a:p>
          <a:p>
            <a:pPr>
              <a:spcBef>
                <a:spcPts val="0"/>
              </a:spcBef>
              <a:buNone/>
            </a:pPr>
            <a:r>
              <a:rPr lang="ru-RU" sz="2400" kern="0" dirty="0">
                <a:solidFill>
                  <a:schemeClr val="bg1"/>
                </a:solidFill>
                <a:latin typeface="ALS Sector Regular" pitchFamily="50" charset="-52"/>
                <a:cs typeface="ALS Sector Regular" pitchFamily="50" charset="-52"/>
              </a:rPr>
              <a:t>с органами опеки и попечительства </a:t>
            </a:r>
          </a:p>
          <a:p>
            <a:pPr>
              <a:spcBef>
                <a:spcPts val="0"/>
              </a:spcBef>
              <a:buNone/>
            </a:pPr>
            <a:r>
              <a:rPr lang="ru-RU" sz="2400" kern="0" dirty="0">
                <a:solidFill>
                  <a:schemeClr val="bg1"/>
                </a:solidFill>
                <a:latin typeface="ALS Sector Regular" pitchFamily="50" charset="-52"/>
                <a:cs typeface="ALS Sector Regular" pitchFamily="50" charset="-52"/>
              </a:rPr>
              <a:t>в рамках межведомственного взаимодействия </a:t>
            </a:r>
          </a:p>
          <a:p>
            <a:pPr>
              <a:spcBef>
                <a:spcPts val="0"/>
              </a:spcBef>
              <a:buNone/>
            </a:pPr>
            <a:endParaRPr lang="ru-RU" sz="2400" kern="0" dirty="0">
              <a:solidFill>
                <a:schemeClr val="bg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>
              <a:spcBef>
                <a:spcPts val="0"/>
              </a:spcBef>
              <a:buNone/>
            </a:pPr>
            <a:endParaRPr lang="ru-RU" sz="2400" kern="0" dirty="0">
              <a:solidFill>
                <a:schemeClr val="bg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>
              <a:spcBef>
                <a:spcPts val="0"/>
              </a:spcBef>
              <a:buNone/>
            </a:pPr>
            <a:r>
              <a:rPr lang="ru-RU" sz="1900" kern="0" dirty="0">
                <a:solidFill>
                  <a:schemeClr val="bg1"/>
                </a:solidFill>
                <a:latin typeface="ALS Sector Regular" pitchFamily="50" charset="-52"/>
                <a:cs typeface="ALS Sector Regular" pitchFamily="50" charset="-52"/>
              </a:rPr>
              <a:t>Заместитель директора - заведующий филиалом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kern="0" dirty="0">
                <a:solidFill>
                  <a:schemeClr val="bg1"/>
                </a:solidFill>
                <a:latin typeface="ALS Sector Regular" pitchFamily="50" charset="-52"/>
                <a:cs typeface="ALS Sector Regular" pitchFamily="50" charset="-52"/>
              </a:rPr>
              <a:t>«Специализированный дом ребенка» «Маленькая мама»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kern="0" dirty="0">
                <a:solidFill>
                  <a:schemeClr val="bg1"/>
                </a:solidFill>
                <a:latin typeface="ALS Sector Regular" pitchFamily="50" charset="-52"/>
                <a:cs typeface="ALS Sector Regular" pitchFamily="50" charset="-52"/>
              </a:rPr>
              <a:t>Князева Валентина Игоревна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ALS Sector Regular" pitchFamily="50" charset="-52"/>
                <a:cs typeface="ALS Sector Regular" pitchFamily="50" charset="-52"/>
              </a:rPr>
              <a:t>СТРУКТУРА УЧРЕЖДЕНИЯ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0354" y="1780367"/>
            <a:ext cx="3143272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КРИЗИСНЫЙ ЦЕНТР ПОМОЩИ ЖЕНЩИНАМ И ДЕТЯМ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46502" y="1780367"/>
            <a:ext cx="3143272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ФИЛИАЛ</a:t>
            </a:r>
            <a:br>
              <a:rPr lang="ru-RU" sz="16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</a:br>
            <a:r>
              <a:rPr lang="ru-RU" sz="16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«НАДЕЖДА»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32650" y="1780367"/>
            <a:ext cx="3143272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ФИЛИАЛ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«МАЛЕНЬКАЯ МАМА»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0354" y="2566185"/>
            <a:ext cx="3143272" cy="37862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Отделение стационарного обслуживания</a:t>
            </a: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Отделение комплексной помощи семьям с детьми</a:t>
            </a: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Отделение психологической помощи женщинам и детям</a:t>
            </a: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Организационно-аналитическое отделение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46502" y="2566185"/>
            <a:ext cx="3143272" cy="37862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80000">
              <a:buClr>
                <a:schemeClr val="accent6">
                  <a:lumMod val="75000"/>
                </a:schemeClr>
              </a:buClr>
            </a:pPr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</a:t>
            </a: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Отделение стационарного обслуживания</a:t>
            </a: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Отделение комплексной помощи семьям с детьми</a:t>
            </a: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Отделение психологической помощи женщинам и детям</a:t>
            </a: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32650" y="2566185"/>
            <a:ext cx="3143272" cy="37862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Отделение стационарного обслуживания</a:t>
            </a: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lvl="0"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Отделение комплексной помощи семьям с детьми</a:t>
            </a: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ALS Sector Regular" pitchFamily="50" charset="-52"/>
                <a:cs typeface="ALS Sector Regular" pitchFamily="50" charset="-52"/>
              </a:rPr>
              <a:t>ЭТАПЫ РАЗВИТИЯ ФИЛИАЛА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410191"/>
              </p:ext>
            </p:extLst>
          </p:nvPr>
        </p:nvGraphicFramePr>
        <p:xfrm>
          <a:off x="560354" y="1275352"/>
          <a:ext cx="9940374" cy="4584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9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42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LS Sector Regular" pitchFamily="50" charset="-52"/>
                          <a:cs typeface="ALS Sector Regular" pitchFamily="50" charset="-52"/>
                        </a:rPr>
                        <a:t>2002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LS Sector Regular" pitchFamily="50" charset="-52"/>
                          <a:cs typeface="ALS Sector Regular" pitchFamily="50" charset="-52"/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LS Sector Regular" pitchFamily="50" charset="-52"/>
                          <a:cs typeface="ALS Sector Regular" pitchFamily="50" charset="-52"/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LS Sector Regular" pitchFamily="50" charset="-52"/>
                          <a:cs typeface="ALS Sector Regular" pitchFamily="50" charset="-52"/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LS Sector Regular" pitchFamily="50" charset="-52"/>
                          <a:cs typeface="ALS Sector Regular" pitchFamily="50" charset="-52"/>
                        </a:rPr>
                        <a:t>2019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1126">
                <a:tc>
                  <a:txBody>
                    <a:bodyPr/>
                    <a:lstStyle/>
                    <a:p>
                      <a:pPr marL="85725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ГБУ</a:t>
                      </a:r>
                      <a:r>
                        <a:rPr lang="ru-RU" sz="1100" b="1" i="0" kern="1200" baseline="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 Дом ребенка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 №22» </a:t>
                      </a:r>
                    </a:p>
                    <a:p>
                      <a:pPr marL="85725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Управления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здравоохранения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 ЗАО г.Москвы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ГБУ «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Специализированный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 дом ребенка №22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ДСМП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 г.</a:t>
                      </a:r>
                      <a: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Москвы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»</a:t>
                      </a:r>
                    </a:p>
                    <a:p>
                      <a:pPr marL="85725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Открытие</a:t>
                      </a:r>
                      <a: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 отделения </a:t>
                      </a:r>
                      <a:r>
                        <a:rPr lang="ru-RU" sz="1100" b="1" i="0" kern="1200" baseline="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«Маленькая мама»</a:t>
                      </a:r>
                      <a:endParaRPr lang="ru-RU" sz="1100" b="1" i="0" kern="1200" dirty="0">
                        <a:solidFill>
                          <a:schemeClr val="tx1"/>
                        </a:solidFill>
                        <a:latin typeface="ALS Sector Regular" pitchFamily="50" charset="-52"/>
                        <a:ea typeface="+mn-ea"/>
                        <a:cs typeface="ALS Sector Regular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ГБУ «Специализированный дом ребенка №22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ДСЗН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 г.Москвы»</a:t>
                      </a:r>
                    </a:p>
                    <a:p>
                      <a:pPr marL="85725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Отделение «Маленькая мама»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(стационар)</a:t>
                      </a:r>
                    </a:p>
                    <a:p>
                      <a:pPr marL="85725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Детское отделение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(стационар)</a:t>
                      </a:r>
                    </a:p>
                    <a:p>
                      <a:pPr marL="85725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Служба сопровождения, экстренного реагирования и консультирования 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(постинтернатный</a:t>
                      </a:r>
                      <a:r>
                        <a:rPr lang="ru-RU" sz="1100" b="1" i="0" kern="1200" baseline="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 патронат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)</a:t>
                      </a:r>
                      <a:endParaRPr lang="ru-RU" sz="1800" b="1" dirty="0">
                        <a:latin typeface="ALS Sector Regular" pitchFamily="50" charset="-52"/>
                        <a:cs typeface="ALS Sector Regular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ГБУ Кризисный центр помощи женщинам и детям </a:t>
                      </a:r>
                    </a:p>
                    <a:p>
                      <a:pPr marL="85725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Филиал</a:t>
                      </a:r>
                      <a:r>
                        <a:rPr lang="ru-RU" sz="1100" b="1" i="0" kern="1200" baseline="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 </a:t>
                      </a:r>
                      <a: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«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Специализированный дом ребенка «Маленькая мама» ДСЗН г.Москвы»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ГБУ Кризисный центр помощи женщинам и детям </a:t>
                      </a:r>
                    </a:p>
                    <a:p>
                      <a:pPr marL="85725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Филиал</a:t>
                      </a:r>
                      <a: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 «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Специализированный дом ребенка «Маленькая мама» ДТСЗН г.Москвы»</a:t>
                      </a:r>
                    </a:p>
                    <a:p>
                      <a:pPr marL="85725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Отделение «Маленькая мама» (стационарное</a:t>
                      </a:r>
                      <a:r>
                        <a:rPr lang="ru-RU" sz="1100" b="0" i="0" kern="1200" baseline="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 отделение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)</a:t>
                      </a:r>
                    </a:p>
                    <a:p>
                      <a:pPr marL="85725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LS Sector Regular" pitchFamily="50" charset="-52"/>
                          <a:cs typeface="ALS Sector Regular" pitchFamily="50" charset="-52"/>
                        </a:rPr>
                        <a:t>Отделение комплексной помощи семьям с детьми (работа с населением)</a:t>
                      </a:r>
                      <a:endParaRPr lang="ru-RU" sz="1100" b="0" dirty="0">
                        <a:latin typeface="ALS Sector Regular" pitchFamily="50" charset="-52"/>
                        <a:cs typeface="ALS Sector Regular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097">
                <a:tc gridSpan="5">
                  <a:txBody>
                    <a:bodyPr/>
                    <a:lstStyle/>
                    <a:p>
                      <a:endParaRPr lang="ru-RU" sz="300" dirty="0">
                        <a:latin typeface="ALS Sector Regular" pitchFamily="50" charset="-52"/>
                        <a:cs typeface="ALS Sector Regular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endParaRPr lang="ru-RU" sz="100" dirty="0">
                        <a:latin typeface="ALS Sector Regular" pitchFamily="50" charset="-52"/>
                        <a:cs typeface="ALS Sector Regular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ALS Sector Regular" pitchFamily="50" charset="-52"/>
                        <a:cs typeface="ALS Sector Regular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ALS Sector Regular" pitchFamily="50" charset="-52"/>
                        <a:cs typeface="ALS Sector Regular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latin typeface="ALS Sector Regular" pitchFamily="50" charset="-52"/>
                        <a:cs typeface="ALS Sector Regular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4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LS Sector Regular" pitchFamily="50" charset="-52"/>
                          <a:cs typeface="ALS Sector Regular" pitchFamily="50" charset="-52"/>
                        </a:rPr>
                        <a:t>до 2007</a:t>
                      </a:r>
                    </a:p>
                    <a:p>
                      <a:pPr algn="ctr"/>
                      <a:r>
                        <a:rPr lang="ru-RU" sz="1200" dirty="0">
                          <a:latin typeface="ALS Sector Regular" pitchFamily="50" charset="-52"/>
                          <a:cs typeface="ALS Sector Regular" pitchFamily="50" charset="-52"/>
                        </a:rPr>
                        <a:t>Департамент</a:t>
                      </a:r>
                      <a:r>
                        <a:rPr lang="ru-RU" sz="1200" baseline="0" dirty="0">
                          <a:latin typeface="ALS Sector Regular" pitchFamily="50" charset="-52"/>
                          <a:cs typeface="ALS Sector Regular" pitchFamily="50" charset="-52"/>
                        </a:rPr>
                        <a:t> здравоохранения</a:t>
                      </a:r>
                      <a:endParaRPr lang="ru-RU" sz="1800" dirty="0">
                        <a:latin typeface="ALS Sector Regular" pitchFamily="50" charset="-52"/>
                        <a:cs typeface="ALS Sector Regular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LS Sector Regular" pitchFamily="50" charset="-52"/>
                          <a:cs typeface="ALS Sector Regular" pitchFamily="50" charset="-52"/>
                        </a:rPr>
                        <a:t>2006-2012</a:t>
                      </a:r>
                    </a:p>
                    <a:p>
                      <a:pPr marL="0" marR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LS Sector Regular" pitchFamily="50" charset="-52"/>
                          <a:cs typeface="ALS Sector Regular" pitchFamily="50" charset="-52"/>
                        </a:rPr>
                        <a:t>Департамент</a:t>
                      </a:r>
                      <a:r>
                        <a:rPr lang="ru-RU" sz="1200" baseline="0" dirty="0">
                          <a:latin typeface="ALS Sector Regular" pitchFamily="50" charset="-52"/>
                          <a:cs typeface="ALS Sector Regular" pitchFamily="50" charset="-52"/>
                        </a:rPr>
                        <a:t> семейной и молодежной политики</a:t>
                      </a:r>
                      <a:endParaRPr lang="ru-RU" sz="1200" dirty="0">
                        <a:latin typeface="ALS Sector Regular" pitchFamily="50" charset="-52"/>
                        <a:cs typeface="ALS Sector Regular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LS Sector Regular" pitchFamily="50" charset="-52"/>
                          <a:cs typeface="ALS Sector Regular" pitchFamily="50" charset="-52"/>
                        </a:rPr>
                        <a:t>2012-2015</a:t>
                      </a:r>
                    </a:p>
                    <a:p>
                      <a:pPr marL="0" marR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LS Sector Regular" pitchFamily="50" charset="-52"/>
                          <a:cs typeface="ALS Sector Regular" pitchFamily="50" charset="-52"/>
                        </a:rPr>
                        <a:t>Департамент</a:t>
                      </a:r>
                      <a:r>
                        <a:rPr lang="ru-RU" sz="1200" baseline="0" dirty="0">
                          <a:latin typeface="ALS Sector Regular" pitchFamily="50" charset="-52"/>
                          <a:cs typeface="ALS Sector Regular" pitchFamily="50" charset="-52"/>
                        </a:rPr>
                        <a:t> социальной защиты населения</a:t>
                      </a:r>
                      <a:endParaRPr lang="ru-RU" sz="1200" dirty="0">
                        <a:latin typeface="ALS Sector Regular" pitchFamily="50" charset="-52"/>
                        <a:cs typeface="ALS Sector Regular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LS Sector Regular" pitchFamily="50" charset="-52"/>
                          <a:cs typeface="ALS Sector Regular" pitchFamily="50" charset="-52"/>
                        </a:rPr>
                        <a:t>2015-2020</a:t>
                      </a:r>
                    </a:p>
                    <a:p>
                      <a:pPr marL="0" marR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LS Sector Regular" pitchFamily="50" charset="-52"/>
                          <a:cs typeface="ALS Sector Regular" pitchFamily="50" charset="-52"/>
                        </a:rPr>
                        <a:t>Департамент</a:t>
                      </a:r>
                      <a:r>
                        <a:rPr lang="ru-RU" sz="1200" baseline="0" dirty="0">
                          <a:latin typeface="ALS Sector Regular" pitchFamily="50" charset="-52"/>
                          <a:cs typeface="ALS Sector Regular" pitchFamily="50" charset="-52"/>
                        </a:rPr>
                        <a:t> труда и социальной защиты населения </a:t>
                      </a:r>
                      <a:endParaRPr lang="ru-RU" sz="1200" dirty="0">
                        <a:latin typeface="ALS Sector Regular" pitchFamily="50" charset="-52"/>
                        <a:cs typeface="ALS Sector Regular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Блок-схема: альтернативный процесс 11"/>
          <p:cNvSpPr/>
          <p:nvPr/>
        </p:nvSpPr>
        <p:spPr>
          <a:xfrm>
            <a:off x="703230" y="4352135"/>
            <a:ext cx="360000" cy="18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131858" y="4352135"/>
            <a:ext cx="360000" cy="180000"/>
          </a:xfrm>
          <a:prstGeom prst="flowChartAlternate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560486" y="4352135"/>
            <a:ext cx="360000" cy="180000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989114" y="4352135"/>
            <a:ext cx="360000" cy="180000"/>
          </a:xfrm>
          <a:prstGeom prst="flowChartAlternateProces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417742" y="4352135"/>
            <a:ext cx="360000" cy="180000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846370" y="4352135"/>
            <a:ext cx="360000" cy="180000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274998" y="4352135"/>
            <a:ext cx="360000" cy="180000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703626" y="4352135"/>
            <a:ext cx="360000" cy="1800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32254" y="4352135"/>
            <a:ext cx="360000" cy="1800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989510" y="4352135"/>
            <a:ext cx="360000" cy="1800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418138" y="4352135"/>
            <a:ext cx="360000" cy="180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846766" y="4352135"/>
            <a:ext cx="360000" cy="180000"/>
          </a:xfrm>
          <a:prstGeom prst="flowChartAlternateProcess">
            <a:avLst/>
          </a:prstGeom>
          <a:solidFill>
            <a:srgbClr val="FCE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6275394" y="4352135"/>
            <a:ext cx="360000" cy="180000"/>
          </a:xfrm>
          <a:prstGeom prst="flowChartAlternateProcess">
            <a:avLst/>
          </a:prstGeom>
          <a:solidFill>
            <a:srgbClr val="FAD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6704022" y="4352135"/>
            <a:ext cx="360000" cy="180000"/>
          </a:xfrm>
          <a:prstGeom prst="flowChartAlternateProcess">
            <a:avLst/>
          </a:prstGeom>
          <a:solidFill>
            <a:srgbClr val="F8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7132650" y="4352135"/>
            <a:ext cx="360000" cy="180000"/>
          </a:xfrm>
          <a:prstGeom prst="flowChartAlternateProcess">
            <a:avLst/>
          </a:prstGeom>
          <a:solidFill>
            <a:srgbClr val="F5A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7561278" y="4352135"/>
            <a:ext cx="360000" cy="180000"/>
          </a:xfrm>
          <a:prstGeom prst="flowChartAlternateProcess">
            <a:avLst/>
          </a:prstGeom>
          <a:solidFill>
            <a:srgbClr val="F39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7989906" y="4352135"/>
            <a:ext cx="360000" cy="180000"/>
          </a:xfrm>
          <a:prstGeom prst="flowChartAlternateProcess">
            <a:avLst/>
          </a:prstGeom>
          <a:solidFill>
            <a:srgbClr val="F17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8418534" y="4352135"/>
            <a:ext cx="360000" cy="180000"/>
          </a:xfrm>
          <a:prstGeom prst="flowChartAlternateProcess">
            <a:avLst/>
          </a:prstGeom>
          <a:solidFill>
            <a:srgbClr val="D16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8847162" y="4352135"/>
            <a:ext cx="360000" cy="180000"/>
          </a:xfrm>
          <a:prstGeom prst="flowChartAlternateProcess">
            <a:avLst/>
          </a:prstGeom>
          <a:solidFill>
            <a:srgbClr val="A95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9275790" y="4352135"/>
            <a:ext cx="360000" cy="180000"/>
          </a:xfrm>
          <a:prstGeom prst="flowChartAlternateProcess">
            <a:avLst/>
          </a:prstGeom>
          <a:solidFill>
            <a:srgbClr val="8D4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9704418" y="4352135"/>
            <a:ext cx="360000" cy="180000"/>
          </a:xfrm>
          <a:prstGeom prst="flowChartAlternateProcess">
            <a:avLst/>
          </a:prstGeom>
          <a:solidFill>
            <a:srgbClr val="5E2E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4560882" y="4352135"/>
            <a:ext cx="360000" cy="180000"/>
          </a:xfrm>
          <a:prstGeom prst="flowChartAlternateProcess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31792" y="4709325"/>
            <a:ext cx="164307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417742" y="4709325"/>
            <a:ext cx="207170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632320" y="4709325"/>
            <a:ext cx="385765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632848" y="4709325"/>
            <a:ext cx="164307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-583208" y="2995367"/>
            <a:ext cx="2430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1202742" y="2995367"/>
            <a:ext cx="2430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3417874" y="2994813"/>
            <a:ext cx="242889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5417584" y="2995367"/>
            <a:ext cx="2430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7417848" y="2995367"/>
            <a:ext cx="2430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10124040059\Desktop\Презентации\для ВИ\Презентация Корпоративное наставничество как эффективный инструмент профориентационной работы и трудоустройства  маленьких мам 25.09.20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" y="2941"/>
            <a:ext cx="10689961" cy="7555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560353" y="1404319"/>
          <a:ext cx="9787006" cy="55195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3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3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95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60420" y="5066515"/>
            <a:ext cx="3420000" cy="1476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dirty="0">
                <a:latin typeface="ALS Sector Regular" pitchFamily="50" charset="-52"/>
                <a:cs typeface="ALS Sector Regular" pitchFamily="50" charset="-52"/>
              </a:rPr>
              <a:t>НКО</a:t>
            </a:r>
          </a:p>
          <a:p>
            <a:r>
              <a:rPr lang="ru-RU" dirty="0">
                <a:latin typeface="ALS Sector Regular" pitchFamily="50" charset="-52"/>
                <a:cs typeface="ALS Sector Regular" pitchFamily="50" charset="-52"/>
              </a:rPr>
              <a:t>Фонды</a:t>
            </a:r>
          </a:p>
          <a:p>
            <a:r>
              <a:rPr lang="ru-RU" sz="2400" dirty="0">
                <a:latin typeface="ALS Sector Regular" pitchFamily="50" charset="-52"/>
                <a:cs typeface="ALS Sector Regular" pitchFamily="50" charset="-52"/>
              </a:rPr>
              <a:t>	</a:t>
            </a:r>
          </a:p>
          <a:p>
            <a:endParaRPr lang="ru-RU" sz="24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5921"/>
            <a:ext cx="10133046" cy="857256"/>
          </a:xfrm>
        </p:spPr>
        <p:txBody>
          <a:bodyPr>
            <a:noAutofit/>
          </a:bodyPr>
          <a:lstStyle/>
          <a:p>
            <a:pPr algn="r"/>
            <a:r>
              <a:rPr lang="ru-RU" sz="3200" b="1" dirty="0">
                <a:latin typeface="ALS Sector Regular" pitchFamily="50" charset="-52"/>
                <a:cs typeface="ALS Sector Regular" pitchFamily="50" charset="-52"/>
              </a:rPr>
              <a:t>МЕЖВЕДОМСТВЕННОЕ </a:t>
            </a:r>
            <a:br>
              <a:rPr lang="ru-RU" sz="3200" b="1" dirty="0">
                <a:latin typeface="ALS Sector Regular" pitchFamily="50" charset="-52"/>
                <a:cs typeface="ALS Sector Regular" pitchFamily="50" charset="-52"/>
              </a:rPr>
            </a:br>
            <a:r>
              <a:rPr lang="ru-RU" sz="3200" b="1" dirty="0">
                <a:latin typeface="ALS Sector Regular" pitchFamily="50" charset="-52"/>
                <a:cs typeface="ALS Sector Regular" pitchFamily="50" charset="-52"/>
              </a:rPr>
              <a:t>ВЗАИМОДЕЙСТВИЕ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60420" y="1566053"/>
            <a:ext cx="3420000" cy="1476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900" dirty="0">
                <a:latin typeface="ALS Sector Regular" pitchFamily="50" charset="-52"/>
                <a:cs typeface="ALS Sector Regular" pitchFamily="50" charset="-52"/>
              </a:rPr>
              <a:t>Учреждения здравоохранения</a:t>
            </a:r>
          </a:p>
          <a:p>
            <a:r>
              <a:rPr lang="ru-RU" sz="1900" dirty="0">
                <a:latin typeface="ALS Sector Regular" pitchFamily="50" charset="-52"/>
                <a:cs typeface="ALS Sector Regular" pitchFamily="50" charset="-52"/>
              </a:rPr>
              <a:t>- роддома, </a:t>
            </a:r>
          </a:p>
          <a:p>
            <a:pPr marL="342900" indent="-342900">
              <a:buFontTx/>
              <a:buChar char="-"/>
            </a:pPr>
            <a:r>
              <a:rPr lang="ru-RU" sz="1900" dirty="0">
                <a:latin typeface="ALS Sector Regular" pitchFamily="50" charset="-52"/>
                <a:cs typeface="ALS Sector Regular" pitchFamily="50" charset="-52"/>
              </a:rPr>
              <a:t>Поликлиники</a:t>
            </a:r>
          </a:p>
          <a:p>
            <a:pPr marL="342900" indent="-342900">
              <a:buFontTx/>
              <a:buChar char="-"/>
            </a:pPr>
            <a:r>
              <a:rPr lang="ru-RU" sz="1900" dirty="0">
                <a:latin typeface="ALS Sector Regular" pitchFamily="50" charset="-52"/>
                <a:cs typeface="ALS Sector Regular" pitchFamily="50" charset="-52"/>
              </a:rPr>
              <a:t>ПНД</a:t>
            </a:r>
          </a:p>
          <a:p>
            <a:r>
              <a:rPr lang="ru-RU" dirty="0">
                <a:latin typeface="ALS Sector Regular" pitchFamily="50" charset="-52"/>
                <a:cs typeface="ALS Sector Regular" pitchFamily="50" charset="-52"/>
              </a:rPr>
              <a:t>	</a:t>
            </a:r>
          </a:p>
          <a:p>
            <a:endParaRPr lang="ru-RU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3230" y="3280565"/>
            <a:ext cx="3240000" cy="1476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dirty="0">
                <a:latin typeface="ALS Sector Regular" pitchFamily="50" charset="-52"/>
                <a:cs typeface="ALS Sector Regular" pitchFamily="50" charset="-52"/>
              </a:rPr>
              <a:t>Учреждения образования</a:t>
            </a:r>
          </a:p>
          <a:p>
            <a:r>
              <a:rPr lang="ru-RU" dirty="0">
                <a:latin typeface="ALS Sector Regular" pitchFamily="50" charset="-52"/>
                <a:cs typeface="ALS Sector Regular" pitchFamily="50" charset="-52"/>
              </a:rPr>
              <a:t>-школа</a:t>
            </a:r>
          </a:p>
          <a:p>
            <a:r>
              <a:rPr lang="ru-RU" dirty="0">
                <a:latin typeface="ALS Sector Regular" pitchFamily="50" charset="-52"/>
                <a:cs typeface="ALS Sector Regular" pitchFamily="50" charset="-52"/>
              </a:rPr>
              <a:t>-колледжи</a:t>
            </a:r>
          </a:p>
          <a:p>
            <a:endParaRPr lang="ru-RU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03956" y="1566053"/>
            <a:ext cx="3420000" cy="1512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r">
              <a:spcAft>
                <a:spcPts val="600"/>
              </a:spcAft>
            </a:pPr>
            <a:r>
              <a:rPr lang="ru-RU" dirty="0">
                <a:latin typeface="ALS Sector Regular" pitchFamily="50" charset="-52"/>
                <a:cs typeface="ALS Sector Regular" pitchFamily="50" charset="-52"/>
              </a:rPr>
              <a:t>Органы внутренних дел </a:t>
            </a:r>
          </a:p>
          <a:p>
            <a:pPr algn="r">
              <a:spcAft>
                <a:spcPts val="600"/>
              </a:spcAft>
            </a:pPr>
            <a:r>
              <a:rPr lang="ru-RU" dirty="0">
                <a:latin typeface="ALS Sector Regular" pitchFamily="50" charset="-52"/>
                <a:cs typeface="ALS Sector Regular" pitchFamily="50" charset="-52"/>
              </a:rPr>
              <a:t>ОДН</a:t>
            </a:r>
          </a:p>
          <a:p>
            <a:pPr algn="r"/>
            <a:r>
              <a:rPr lang="ru-RU" dirty="0">
                <a:latin typeface="ALS Sector Regular" pitchFamily="50" charset="-52"/>
                <a:cs typeface="ALS Sector Regular" pitchFamily="50" charset="-52"/>
              </a:rPr>
              <a:t>КДНиЗП</a:t>
            </a:r>
          </a:p>
          <a:p>
            <a:pPr algn="r"/>
            <a:endParaRPr lang="ru-RU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75460" y="3280565"/>
            <a:ext cx="3240000" cy="1512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ru-RU" dirty="0">
                <a:latin typeface="ALS Sector Regular" pitchFamily="50" charset="-52"/>
                <a:cs typeface="ALS Sector Regular" pitchFamily="50" charset="-52"/>
              </a:rPr>
              <a:t>Органы опеки </a:t>
            </a:r>
          </a:p>
          <a:p>
            <a:pPr algn="r">
              <a:spcAft>
                <a:spcPts val="600"/>
              </a:spcAft>
            </a:pPr>
            <a:r>
              <a:rPr lang="ru-RU" dirty="0">
                <a:latin typeface="ALS Sector Regular" pitchFamily="50" charset="-52"/>
                <a:cs typeface="ALS Sector Regular" pitchFamily="50" charset="-52"/>
              </a:rPr>
              <a:t>и попечительства</a:t>
            </a:r>
          </a:p>
          <a:p>
            <a:pPr algn="r"/>
            <a:r>
              <a:rPr lang="ru-RU" sz="2400" dirty="0">
                <a:latin typeface="ALS Sector Regular" pitchFamily="50" charset="-52"/>
                <a:cs typeface="ALS Sector Regular" pitchFamily="50" charset="-52"/>
              </a:rPr>
              <a:t>О</a:t>
            </a:r>
            <a:r>
              <a:rPr lang="ru-RU" sz="2400">
                <a:latin typeface="ALS Sector Regular" pitchFamily="50" charset="-52"/>
                <a:cs typeface="ALS Sector Regular" pitchFamily="50" charset="-52"/>
              </a:rPr>
              <a:t>СЗН</a:t>
            </a:r>
            <a:endParaRPr lang="ru-RU" sz="2400" dirty="0"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03956" y="5066515"/>
            <a:ext cx="3420000" cy="1512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ru-RU" dirty="0">
                <a:latin typeface="ALS Sector Regular" pitchFamily="50" charset="-52"/>
                <a:cs typeface="ALS Sector Regular" pitchFamily="50" charset="-52"/>
              </a:rPr>
              <a:t>Учреждения </a:t>
            </a:r>
          </a:p>
          <a:p>
            <a:pPr algn="r"/>
            <a:r>
              <a:rPr lang="ru-RU" dirty="0">
                <a:latin typeface="ALS Sector Regular" pitchFamily="50" charset="-52"/>
                <a:cs typeface="ALS Sector Regular" pitchFamily="50" charset="-52"/>
              </a:rPr>
              <a:t>ДТСЗН</a:t>
            </a:r>
          </a:p>
          <a:p>
            <a:pPr algn="r"/>
            <a:r>
              <a:rPr lang="ru-RU" sz="1800" dirty="0">
                <a:latin typeface="ALS Sector Regular" pitchFamily="50" charset="-52"/>
                <a:cs typeface="ALS Sector Regular" pitchFamily="50" charset="-52"/>
              </a:rPr>
              <a:t>(ЦПСиД, ЦСПСиД, </a:t>
            </a:r>
          </a:p>
          <a:p>
            <a:pPr algn="r"/>
            <a:r>
              <a:rPr lang="ru-RU" sz="1800" dirty="0">
                <a:latin typeface="ALS Sector Regular" pitchFamily="50" charset="-52"/>
                <a:cs typeface="ALS Sector Regular" pitchFamily="50" charset="-52"/>
              </a:rPr>
              <a:t>ЦССВ, ЦСПА, </a:t>
            </a:r>
          </a:p>
          <a:p>
            <a:pPr algn="r"/>
            <a:r>
              <a:rPr lang="ru-RU" sz="1800" dirty="0">
                <a:latin typeface="ALS Sector Regular" pitchFamily="50" charset="-52"/>
                <a:cs typeface="ALS Sector Regular" pitchFamily="50" charset="-52"/>
              </a:rPr>
              <a:t>Детство, Моя карьера)</a:t>
            </a:r>
          </a:p>
          <a:p>
            <a:endParaRPr lang="ru-RU" sz="2400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15" name="Содержимое 14" descr="РОМАШКА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30000"/>
          </a:blip>
          <a:stretch>
            <a:fillRect/>
          </a:stretch>
        </p:blipFill>
        <p:spPr>
          <a:xfrm>
            <a:off x="3632188" y="2208995"/>
            <a:ext cx="3600000" cy="3600000"/>
          </a:xfrm>
        </p:spPr>
      </p:pic>
      <p:pic>
        <p:nvPicPr>
          <p:cNvPr id="4106" name="Picture 10" descr="https://edtech.worlded.org/wp-content/uploads/2017/05/noun_55028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03494" y="3852069"/>
            <a:ext cx="659040" cy="786109"/>
          </a:xfrm>
          <a:prstGeom prst="rect">
            <a:avLst/>
          </a:prstGeom>
          <a:noFill/>
        </p:spPr>
      </p:pic>
      <p:pic>
        <p:nvPicPr>
          <p:cNvPr id="4110" name="Picture 14" descr="http://www.gorodkovrov.ru/uploads/topics/preview/00/01/18/63/c4538e32a4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377" r="11473"/>
          <a:stretch>
            <a:fillRect/>
          </a:stretch>
        </p:blipFill>
        <p:spPr bwMode="auto">
          <a:xfrm>
            <a:off x="7275526" y="3994945"/>
            <a:ext cx="782618" cy="642942"/>
          </a:xfrm>
          <a:prstGeom prst="rect">
            <a:avLst/>
          </a:prstGeom>
          <a:noFill/>
        </p:spPr>
      </p:pic>
      <p:pic>
        <p:nvPicPr>
          <p:cNvPr id="4112" name="Picture 16" descr="http://cdn.onlinewebfonts.com/svg/img_163946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74998" y="5495143"/>
            <a:ext cx="761746" cy="714380"/>
          </a:xfrm>
          <a:prstGeom prst="rect">
            <a:avLst/>
          </a:prstGeom>
          <a:noFill/>
        </p:spPr>
      </p:pic>
      <p:pic>
        <p:nvPicPr>
          <p:cNvPr id="4114" name="Picture 18" descr="http://cdn.onlinewebfonts.com/svg/img_458710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61146" y="5495143"/>
            <a:ext cx="941982" cy="704806"/>
          </a:xfrm>
          <a:prstGeom prst="rect">
            <a:avLst/>
          </a:prstGeom>
          <a:noFill/>
        </p:spPr>
      </p:pic>
      <p:pic>
        <p:nvPicPr>
          <p:cNvPr id="4116" name="Picture 20" descr="https://pbs.twimg.com/media/DJsTtjeU8AAvRCa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89774" y="2066119"/>
            <a:ext cx="828000" cy="828000"/>
          </a:xfrm>
          <a:prstGeom prst="rect">
            <a:avLst/>
          </a:prstGeom>
          <a:noFill/>
        </p:spPr>
      </p:pic>
      <p:pic>
        <p:nvPicPr>
          <p:cNvPr id="4122" name="Picture 26" descr="https://standtogethercontracosta.org/wp-content/uploads/2018/02/noun_335637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0976" t="17167" r="9755" b="14539"/>
          <a:stretch>
            <a:fillRect/>
          </a:stretch>
        </p:blipFill>
        <p:spPr bwMode="auto">
          <a:xfrm>
            <a:off x="3588850" y="2092100"/>
            <a:ext cx="746272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ALS Sector Regular" pitchFamily="50" charset="-52"/>
                <a:cs typeface="ALS Sector Regular" pitchFamily="50" charset="-52"/>
              </a:rPr>
              <a:t>ПРОФОРИЕНТАЦИЯ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4670" y="1566053"/>
            <a:ext cx="9624060" cy="51883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n w="12700">
                  <a:solidFill>
                    <a:srgbClr val="8D4509"/>
                  </a:solidFill>
                </a:ln>
                <a:solidFill>
                  <a:srgbClr val="D1660D"/>
                </a:solidFill>
                <a:latin typeface="ALS Sector Regular" pitchFamily="50" charset="-52"/>
                <a:cs typeface="ALS Sector Regular" pitchFamily="50" charset="-52"/>
              </a:rPr>
              <a:t>НАШИ ПРИНЦИПЫ</a:t>
            </a:r>
          </a:p>
          <a:p>
            <a:pPr>
              <a:buNone/>
            </a:pPr>
            <a:endParaRPr lang="ru-RU" sz="2800" dirty="0">
              <a:latin typeface="ALS Sector Regular" pitchFamily="50" charset="-52"/>
              <a:cs typeface="ALS Sector Regular" pitchFamily="50" charset="-52"/>
            </a:endParaRPr>
          </a:p>
          <a:p>
            <a:pPr>
              <a:buNone/>
            </a:pPr>
            <a:endParaRPr lang="ru-RU" sz="2800" dirty="0">
              <a:latin typeface="ALS Sector Regular" pitchFamily="50" charset="-52"/>
              <a:cs typeface="ALS Sector Regular" pitchFamily="50" charset="-52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31792" y="2208995"/>
          <a:ext cx="7128933" cy="3571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5950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Социальная адаптация молодых мам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Помощь в получении образования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Индивидуальный подход с учетом возможностей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95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Знакомство с работодателями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(сотрудничество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 с НКО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LS Sector Regular" pitchFamily="50" charset="-52"/>
                        <a:ea typeface="+mn-ea"/>
                        <a:cs typeface="ALS Sector Regular" pitchFamily="50" charset="-52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Сохранение льгот, повышение дохода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Помощь города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(сотрудничество с 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LS Sector Regular" pitchFamily="50" charset="-52"/>
                          <a:ea typeface="+mn-ea"/>
                          <a:cs typeface="ALS Sector Regular" pitchFamily="50" charset="-52"/>
                        </a:rPr>
                        <a:t>ГБУ «Моя карьера»)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LS Sector Regular" pitchFamily="50" charset="-52"/>
                        <a:ea typeface="+mn-ea"/>
                        <a:cs typeface="ALS Sector Regular" pitchFamily="50" charset="-52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703230" y="3994945"/>
            <a:ext cx="7072362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7501" t="35000" r="55937" b="52499"/>
          <a:stretch>
            <a:fillRect/>
          </a:stretch>
        </p:blipFill>
        <p:spPr bwMode="auto">
          <a:xfrm>
            <a:off x="6061080" y="4066383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44532" t="62572" r="44760" b="25663"/>
          <a:stretch>
            <a:fillRect/>
          </a:stretch>
        </p:blipFill>
        <p:spPr bwMode="auto">
          <a:xfrm>
            <a:off x="1060420" y="4209259"/>
            <a:ext cx="15026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 l="17813" t="46667" r="73749" b="41666"/>
          <a:stretch>
            <a:fillRect/>
          </a:stretch>
        </p:blipFill>
        <p:spPr bwMode="auto">
          <a:xfrm>
            <a:off x="3560750" y="2423309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 l="18282" t="47500" r="74687" b="40833"/>
          <a:stretch>
            <a:fillRect/>
          </a:stretch>
        </p:blipFill>
        <p:spPr bwMode="auto">
          <a:xfrm>
            <a:off x="3703626" y="4137821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 l="26719" t="60834" r="64375" b="26666"/>
          <a:stretch>
            <a:fillRect/>
          </a:stretch>
        </p:blipFill>
        <p:spPr bwMode="auto">
          <a:xfrm>
            <a:off x="5918204" y="2423309"/>
            <a:ext cx="1267680" cy="10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 l="35625" t="46667" r="55000" b="41667"/>
          <a:stretch>
            <a:fillRect/>
          </a:stretch>
        </p:blipFill>
        <p:spPr bwMode="auto">
          <a:xfrm>
            <a:off x="1131858" y="2423309"/>
            <a:ext cx="14287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8132782" y="2137557"/>
            <a:ext cx="2143140" cy="1143008"/>
          </a:xfrm>
          <a:prstGeom prst="rect">
            <a:avLst/>
          </a:prstGeom>
          <a:solidFill>
            <a:srgbClr val="F8C092"/>
          </a:solidFill>
          <a:ln w="3175">
            <a:solidFill>
              <a:srgbClr val="5E2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ru-RU" b="1" dirty="0">
                <a:latin typeface="ALS Sector Regular" pitchFamily="50" charset="-52"/>
                <a:cs typeface="ALS Sector Regular" pitchFamily="50" charset="-52"/>
              </a:rPr>
              <a:t>УЧАСТНИКИ</a:t>
            </a:r>
          </a:p>
          <a:p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Несовершеннолетние беременные и юные мамы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32782" y="3423441"/>
            <a:ext cx="2143140" cy="1143008"/>
          </a:xfrm>
          <a:prstGeom prst="rect">
            <a:avLst/>
          </a:prstGeom>
          <a:solidFill>
            <a:srgbClr val="F8C092"/>
          </a:solidFill>
          <a:ln w="3175">
            <a:solidFill>
              <a:srgbClr val="5E2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ru-RU" b="1" dirty="0">
                <a:latin typeface="ALS Sector Regular" pitchFamily="50" charset="-52"/>
                <a:cs typeface="ALS Sector Regular" pitchFamily="50" charset="-52"/>
              </a:rPr>
              <a:t>ФОРМА</a:t>
            </a:r>
          </a:p>
          <a:p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Тренинги</a:t>
            </a:r>
          </a:p>
          <a:p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Мастер-классы</a:t>
            </a:r>
          </a:p>
          <a:p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Экскурсии и встречи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132782" y="4709325"/>
            <a:ext cx="2143140" cy="1143008"/>
          </a:xfrm>
          <a:prstGeom prst="rect">
            <a:avLst/>
          </a:prstGeom>
          <a:solidFill>
            <a:srgbClr val="F8C092"/>
          </a:solidFill>
          <a:ln w="3175">
            <a:solidFill>
              <a:srgbClr val="5E2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ru-RU" b="1" dirty="0">
                <a:latin typeface="ALS Sector Regular" pitchFamily="50" charset="-52"/>
                <a:cs typeface="ALS Sector Regular" pitchFamily="50" charset="-52"/>
              </a:rPr>
              <a:t>РЕЗУЛЬТАТ</a:t>
            </a:r>
          </a:p>
          <a:p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Мотивация к работе</a:t>
            </a:r>
          </a:p>
          <a:p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Обучение профессии</a:t>
            </a:r>
          </a:p>
          <a:p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Трудоустройство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ALS Sector Regular" pitchFamily="50" charset="-52"/>
                <a:cs typeface="ALS Sector Regular" pitchFamily="50" charset="-52"/>
              </a:rPr>
              <a:t>ПОРЯДОК РАБОТЫ </a:t>
            </a:r>
            <a:br>
              <a:rPr lang="ru-RU" sz="2800" b="1" dirty="0">
                <a:latin typeface="ALS Sector Regular" pitchFamily="50" charset="-52"/>
                <a:cs typeface="ALS Sector Regular" pitchFamily="50" charset="-52"/>
              </a:rPr>
            </a:br>
            <a:r>
              <a:rPr lang="ru-RU" sz="2800" b="1" dirty="0">
                <a:latin typeface="ALS Sector Regular" pitchFamily="50" charset="-52"/>
                <a:cs typeface="ALS Sector Regular" pitchFamily="50" charset="-52"/>
              </a:rPr>
              <a:t>ОТДЕЛЕНИЯ СТАЦИОНАРНОГО ОБСЛУЖИВАНИЯ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0354" y="1780367"/>
            <a:ext cx="3143272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ДОКУМЕНТЫ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46502" y="1780367"/>
            <a:ext cx="3143272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ВАЖНО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32650" y="1780367"/>
            <a:ext cx="3143272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РАБОТА С СЕМЬЕЙ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0354" y="2566185"/>
            <a:ext cx="3143272" cy="37862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1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№442-ФЗ от 28.12.2013г. «Об основах социального обслуживания граждан в Российской Федерации»,</a:t>
            </a:r>
          </a:p>
          <a:p>
            <a:pPr defTabSz="1080000">
              <a:buClr>
                <a:schemeClr val="accent6">
                  <a:lumMod val="75000"/>
                </a:schemeClr>
              </a:buClr>
            </a:pPr>
            <a:r>
              <a:rPr lang="ru-RU" sz="11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№829-ПП от 26.12.2014г. «О социальном обслуживании граждан в городе Москве»</a:t>
            </a: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9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заявление в письменной или электронной форме о предоставлении социального обслуживания в стационарной форме гражданина</a:t>
            </a: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8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2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принятие уполномоченным органом решения о признании гражданина нуждающимся в социальном обслуживании в стационарной форме</a:t>
            </a: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8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1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уполномоченным органом составляется индивидуальная программа предоставления социальных услуг</a:t>
            </a:r>
            <a:endParaRPr lang="ru-RU" sz="6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6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3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ИППСУ</a:t>
            </a: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46502" y="2566185"/>
            <a:ext cx="3143272" cy="37862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80000">
              <a:buClr>
                <a:schemeClr val="accent6">
                  <a:lumMod val="75000"/>
                </a:schemeClr>
              </a:buClr>
            </a:pPr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</a:t>
            </a: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2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поступившие в ОСО филиала являются Получателями Социальных Услуг по договору об оказании социальных услуг</a:t>
            </a: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9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законным представителем ПСУ остается родитель/опекун/учреждение </a:t>
            </a: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0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родителю/опекуну/учреждению не требуется ограничение или лишение родительских прав, опеки или путевка от ДТСЗН</a:t>
            </a: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0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2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родителю/опекуну/законному представителю сохраняются выплаты </a:t>
            </a: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0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2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в филиале всем получателем социальных услуг оказывают услуги социально-бытовые, социально-медицинские,  социально-психологические, социально-педагогические и социально-правовые </a:t>
            </a: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2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</a:pPr>
            <a:endParaRPr lang="ru-RU" sz="14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32650" y="2566185"/>
            <a:ext cx="3143272" cy="37862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4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формирование осознанного материнства у несовершеннолетних и юных матерей</a:t>
            </a: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2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2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налаживание контакта воспитанницы с ее семьей и внутри семьи, взаимодействие в поиске решения проблем семьи</a:t>
            </a: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2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2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повышение уровня родительской компетентности у участников процесса</a:t>
            </a:r>
          </a:p>
          <a:p>
            <a:pPr lvl="0" defTabSz="1080000">
              <a:buClr>
                <a:schemeClr val="accent6">
                  <a:lumMod val="75000"/>
                </a:schemeClr>
              </a:buClr>
            </a:pPr>
            <a:endParaRPr lang="ru-RU" sz="12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lvl="0"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2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содействие в возвращении несовершеннолетних в семью или побуждение к созданию собственной семьи</a:t>
            </a:r>
          </a:p>
          <a:p>
            <a:pPr lvl="0"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2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lvl="0"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2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нахождение молодой мамы с ребенком в Безопасных условиях</a:t>
            </a:r>
          </a:p>
          <a:p>
            <a:pPr lvl="0"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endParaRPr lang="ru-RU" sz="1200" dirty="0">
              <a:solidFill>
                <a:schemeClr val="tx1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lvl="0" defTabSz="1080000">
              <a:buClr>
                <a:schemeClr val="accent6">
                  <a:lumMod val="75000"/>
                </a:schemeClr>
              </a:buClr>
              <a:buFont typeface="ALS Sector Regular" pitchFamily="50" charset="-52"/>
              <a:buChar char="◼"/>
            </a:pPr>
            <a:r>
              <a:rPr lang="ru-RU" sz="1200" dirty="0">
                <a:solidFill>
                  <a:schemeClr val="tx1"/>
                </a:solidFill>
                <a:latin typeface="ALS Sector Regular" pitchFamily="50" charset="-52"/>
                <a:cs typeface="ALS Sector Regular" pitchFamily="50" charset="-52"/>
              </a:rPr>
              <a:t> возможность дальнейшего получения общего и средне специального образования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410124040059\Downloads\ДЕПАРТАМЕНТ ТРУДА И СОЦИАЛЬНОЙ ЗАЩИТЫ НАСЕЛЕНИЯ ГОРОДА МОСКВЫ ГБУ ГОРОДА МОСКВЫ «КРИЗИСНЫЙ ЦЕНТР ПОМОЩИ ЖЕНЩИНАМ И ДЕТЯМ»\3.png"/>
          <p:cNvPicPr>
            <a:picLocks noChangeAspect="1" noChangeArrowheads="1"/>
          </p:cNvPicPr>
          <p:nvPr/>
        </p:nvPicPr>
        <p:blipFill>
          <a:blip r:embed="rId3" cstate="print"/>
          <a:srcRect l="2568" r="27286"/>
          <a:stretch>
            <a:fillRect/>
          </a:stretch>
        </p:blipFill>
        <p:spPr bwMode="auto">
          <a:xfrm>
            <a:off x="0" y="12256"/>
            <a:ext cx="7578948" cy="75490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489840" y="3780631"/>
            <a:ext cx="32035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700" dirty="0">
                <a:ln w="12700">
                  <a:noFill/>
                </a:ln>
                <a:latin typeface="ALS Sector Regular" pitchFamily="50" charset="-52"/>
                <a:cs typeface="ALS Sector Regular" pitchFamily="50" charset="-52"/>
              </a:rPr>
              <a:t>Москва, ул. Дубки, 9А</a:t>
            </a:r>
          </a:p>
          <a:p>
            <a:pPr algn="ctr">
              <a:buNone/>
            </a:pPr>
            <a:r>
              <a:rPr lang="ru-RU" sz="1700" dirty="0">
                <a:ln w="12700">
                  <a:noFill/>
                </a:ln>
                <a:latin typeface="ALS Sector Regular" pitchFamily="50" charset="-52"/>
                <a:cs typeface="ALS Sector Regular" pitchFamily="50" charset="-52"/>
              </a:rPr>
              <a:t>8 (499) 977 17 05</a:t>
            </a:r>
          </a:p>
          <a:p>
            <a:pPr algn="ctr">
              <a:buNone/>
            </a:pPr>
            <a:r>
              <a:rPr lang="en-US" sz="1700" dirty="0">
                <a:ln w="12700">
                  <a:noFill/>
                </a:ln>
                <a:latin typeface="ALS Sector Regular" pitchFamily="50" charset="-52"/>
                <a:cs typeface="ALS Sector Regular" pitchFamily="50" charset="-52"/>
                <a:hlinkClick r:id="rId4"/>
              </a:rPr>
              <a:t>krizis-centr.ru</a:t>
            </a:r>
            <a:r>
              <a:rPr lang="ru-RU" sz="1700" dirty="0">
                <a:ln w="12700">
                  <a:noFill/>
                </a:ln>
                <a:latin typeface="ALS Sector Regular" pitchFamily="50" charset="-52"/>
                <a:cs typeface="ALS Sector Regular" pitchFamily="50" charset="-52"/>
                <a:hlinkClick r:id="rId4"/>
              </a:rPr>
              <a:t> </a:t>
            </a:r>
          </a:p>
          <a:p>
            <a:pPr algn="ctr">
              <a:buNone/>
            </a:pPr>
            <a:r>
              <a:rPr lang="en-US" sz="1700" dirty="0">
                <a:ln w="12700">
                  <a:noFill/>
                </a:ln>
                <a:latin typeface="ALS Sector Regular" pitchFamily="50" charset="-52"/>
                <a:cs typeface="ALS Sector Regular" pitchFamily="50" charset="-52"/>
                <a:hlinkClick r:id="rId5"/>
              </a:rPr>
              <a:t>kcpz@mos.ru</a:t>
            </a:r>
            <a:endParaRPr lang="ru-RU" sz="1700" dirty="0">
              <a:ln w="12700">
                <a:noFill/>
              </a:ln>
              <a:latin typeface="ALS Sector Regular" pitchFamily="50" charset="-52"/>
              <a:cs typeface="ALS Sector Regular" pitchFamily="50" charset="-52"/>
              <a:hlinkClick r:id="rId4"/>
            </a:endParaRPr>
          </a:p>
        </p:txBody>
      </p:sp>
      <p:pic>
        <p:nvPicPr>
          <p:cNvPr id="9" name="Рисунок 8" descr="MSC_logoCENTRY-55.png"/>
          <p:cNvPicPr>
            <a:picLocks noChangeAspect="1"/>
          </p:cNvPicPr>
          <p:nvPr/>
        </p:nvPicPr>
        <p:blipFill>
          <a:blip r:embed="rId6" cstate="print"/>
          <a:srcRect b="7153"/>
          <a:stretch>
            <a:fillRect/>
          </a:stretch>
        </p:blipFill>
        <p:spPr>
          <a:xfrm>
            <a:off x="7504380" y="0"/>
            <a:ext cx="3189020" cy="3709193"/>
          </a:xfrm>
          <a:prstGeom prst="rect">
            <a:avLst/>
          </a:prstGeom>
        </p:spPr>
      </p:pic>
      <p:pic>
        <p:nvPicPr>
          <p:cNvPr id="10" name="Рисунок 9" descr="MSC_logoCENTRY-55.png"/>
          <p:cNvPicPr>
            <a:picLocks noChangeAspect="1"/>
          </p:cNvPicPr>
          <p:nvPr/>
        </p:nvPicPr>
        <p:blipFill>
          <a:blip r:embed="rId6" cstate="print"/>
          <a:srcRect t="92857"/>
          <a:stretch>
            <a:fillRect/>
          </a:stretch>
        </p:blipFill>
        <p:spPr>
          <a:xfrm>
            <a:off x="7499924" y="5352267"/>
            <a:ext cx="3193476" cy="2857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489840" y="5709457"/>
            <a:ext cx="320356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700" dirty="0">
                <a:ln w="12700">
                  <a:noFill/>
                </a:ln>
                <a:latin typeface="ALS Sector Regular" pitchFamily="50" charset="-52"/>
                <a:cs typeface="ALS Sector Regular" pitchFamily="50" charset="-52"/>
              </a:rPr>
              <a:t>Москва, ул. Нежинская, 10</a:t>
            </a:r>
          </a:p>
          <a:p>
            <a:pPr algn="ctr">
              <a:buNone/>
            </a:pPr>
            <a:r>
              <a:rPr lang="ru-RU" sz="1700" dirty="0">
                <a:ln w="12700">
                  <a:noFill/>
                </a:ln>
                <a:latin typeface="ALS Sector Regular" pitchFamily="50" charset="-52"/>
                <a:cs typeface="ALS Sector Regular" pitchFamily="50" charset="-52"/>
              </a:rPr>
              <a:t>8</a:t>
            </a:r>
            <a:r>
              <a:rPr lang="en-US" sz="1700" dirty="0">
                <a:ln w="12700">
                  <a:noFill/>
                </a:ln>
                <a:latin typeface="ALS Sector Regular" pitchFamily="50" charset="-52"/>
                <a:cs typeface="ALS Sector Regular" pitchFamily="50" charset="-52"/>
              </a:rPr>
              <a:t> (49</a:t>
            </a:r>
            <a:r>
              <a:rPr lang="ru-RU" sz="1700" dirty="0">
                <a:ln w="12700">
                  <a:noFill/>
                </a:ln>
                <a:latin typeface="ALS Sector Regular" pitchFamily="50" charset="-52"/>
                <a:cs typeface="ALS Sector Regular" pitchFamily="50" charset="-52"/>
              </a:rPr>
              <a:t>5</a:t>
            </a:r>
            <a:r>
              <a:rPr lang="en-US" sz="1700" dirty="0">
                <a:ln w="12700">
                  <a:noFill/>
                </a:ln>
                <a:latin typeface="ALS Sector Regular" pitchFamily="50" charset="-52"/>
                <a:cs typeface="ALS Sector Regular" pitchFamily="50" charset="-52"/>
              </a:rPr>
              <a:t>) 442</a:t>
            </a:r>
            <a:r>
              <a:rPr lang="ru-RU" sz="1700" dirty="0">
                <a:ln w="12700">
                  <a:noFill/>
                </a:ln>
                <a:latin typeface="ALS Sector Regular" pitchFamily="50" charset="-52"/>
                <a:cs typeface="ALS Sector Regular" pitchFamily="50" charset="-52"/>
              </a:rPr>
              <a:t> </a:t>
            </a:r>
            <a:r>
              <a:rPr lang="en-US" sz="1700" dirty="0">
                <a:ln w="12700">
                  <a:noFill/>
                </a:ln>
                <a:latin typeface="ALS Sector Regular" pitchFamily="50" charset="-52"/>
                <a:cs typeface="ALS Sector Regular" pitchFamily="50" charset="-52"/>
              </a:rPr>
              <a:t>24</a:t>
            </a:r>
            <a:r>
              <a:rPr lang="ru-RU" sz="1700" dirty="0">
                <a:ln w="12700">
                  <a:noFill/>
                </a:ln>
                <a:latin typeface="ALS Sector Regular" pitchFamily="50" charset="-52"/>
                <a:cs typeface="ALS Sector Regular" pitchFamily="50" charset="-52"/>
              </a:rPr>
              <a:t> </a:t>
            </a:r>
            <a:r>
              <a:rPr lang="en-US" sz="1700" dirty="0">
                <a:ln w="12700">
                  <a:noFill/>
                </a:ln>
                <a:latin typeface="ALS Sector Regular" pitchFamily="50" charset="-52"/>
                <a:cs typeface="ALS Sector Regular" pitchFamily="50" charset="-52"/>
              </a:rPr>
              <a:t>84</a:t>
            </a:r>
            <a:endParaRPr lang="ru-RU" sz="1700" dirty="0">
              <a:ln w="12700">
                <a:noFill/>
              </a:ln>
              <a:latin typeface="ALS Sector Regular" pitchFamily="50" charset="-52"/>
              <a:cs typeface="ALS Sector Regular" pitchFamily="50" charset="-52"/>
            </a:endParaRPr>
          </a:p>
          <a:p>
            <a:pPr algn="ctr">
              <a:buNone/>
            </a:pPr>
            <a:r>
              <a:rPr lang="en-US" sz="1700" dirty="0">
                <a:ln w="12700">
                  <a:noFill/>
                </a:ln>
                <a:latin typeface="ALS Sector Regular" pitchFamily="50" charset="-52"/>
                <a:cs typeface="ALS Sector Regular" pitchFamily="50" charset="-52"/>
                <a:hlinkClick r:id="rId4"/>
              </a:rPr>
              <a:t>dom_rebenka22@mail.ru</a:t>
            </a:r>
            <a:endParaRPr lang="ru-RU" sz="1700" dirty="0">
              <a:ln w="12700">
                <a:noFill/>
              </a:ln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2CFE6D-3F47-4756-BB84-8A0B392155B1}"/>
              </a:ext>
            </a:extLst>
          </p:cNvPr>
          <p:cNvSpPr/>
          <p:nvPr/>
        </p:nvSpPr>
        <p:spPr>
          <a:xfrm>
            <a:off x="1530276" y="180231"/>
            <a:ext cx="52565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Отделение 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тационарного обслуживания 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8(495)442-24-81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648</Words>
  <Application>Microsoft Office PowerPoint</Application>
  <PresentationFormat>Произвольный</PresentationFormat>
  <Paragraphs>167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ALS Sector Regular</vt:lpstr>
      <vt:lpstr>Arial</vt:lpstr>
      <vt:lpstr>Calibri</vt:lpstr>
      <vt:lpstr>Wingdings</vt:lpstr>
      <vt:lpstr>Тема Office</vt:lpstr>
      <vt:lpstr>Презентация PowerPoint</vt:lpstr>
      <vt:lpstr>СТРУКТУРА УЧРЕЖДЕНИЯ</vt:lpstr>
      <vt:lpstr>ЭТАПЫ РАЗВИТИЯ ФИЛИАЛА</vt:lpstr>
      <vt:lpstr>Презентация PowerPoint</vt:lpstr>
      <vt:lpstr>МЕЖВЕДОМСТВЕННОЕ  ВЗАИМОДЕЙСТВИЕ</vt:lpstr>
      <vt:lpstr>ПРОФОРИЕНТАЦИЯ</vt:lpstr>
      <vt:lpstr>ПОРЯДОК РАБОТЫ  ОТДЕЛЕНИЯ СТАЦИОНАРНОГО ОБСЛУЖИВАНИЯ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Кризисный центр</dc:creator>
  <cp:lastModifiedBy>admin</cp:lastModifiedBy>
  <cp:revision>133</cp:revision>
  <cp:lastPrinted>2021-10-13T13:49:15Z</cp:lastPrinted>
  <dcterms:created xsi:type="dcterms:W3CDTF">2020-01-24T11:09:13Z</dcterms:created>
  <dcterms:modified xsi:type="dcterms:W3CDTF">2021-10-13T14:36:55Z</dcterms:modified>
</cp:coreProperties>
</file>