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0" r:id="rId3"/>
  </p:sldMasterIdLst>
  <p:notesMasterIdLst>
    <p:notesMasterId r:id="rId27"/>
  </p:notesMasterIdLst>
  <p:sldIdLst>
    <p:sldId id="524" r:id="rId4"/>
    <p:sldId id="260" r:id="rId5"/>
    <p:sldId id="456" r:id="rId6"/>
    <p:sldId id="290" r:id="rId7"/>
    <p:sldId id="259" r:id="rId8"/>
    <p:sldId id="518" r:id="rId9"/>
    <p:sldId id="421" r:id="rId10"/>
    <p:sldId id="444" r:id="rId11"/>
    <p:sldId id="519" r:id="rId12"/>
    <p:sldId id="520" r:id="rId13"/>
    <p:sldId id="521" r:id="rId14"/>
    <p:sldId id="522" r:id="rId15"/>
    <p:sldId id="523" r:id="rId16"/>
    <p:sldId id="454" r:id="rId17"/>
    <p:sldId id="283" r:id="rId18"/>
    <p:sldId id="256" r:id="rId19"/>
    <p:sldId id="280" r:id="rId20"/>
    <p:sldId id="281" r:id="rId21"/>
    <p:sldId id="257" r:id="rId22"/>
    <p:sldId id="271" r:id="rId23"/>
    <p:sldId id="279" r:id="rId24"/>
    <p:sldId id="262" r:id="rId25"/>
    <p:sldId id="282" r:id="rId26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6401AB-71F9-41E2-A82B-68C39DBB605B}">
          <p14:sldIdLst>
            <p14:sldId id="524"/>
            <p14:sldId id="260"/>
            <p14:sldId id="456"/>
            <p14:sldId id="290"/>
            <p14:sldId id="259"/>
            <p14:sldId id="518"/>
            <p14:sldId id="421"/>
            <p14:sldId id="444"/>
            <p14:sldId id="519"/>
            <p14:sldId id="520"/>
            <p14:sldId id="521"/>
            <p14:sldId id="522"/>
            <p14:sldId id="523"/>
            <p14:sldId id="454"/>
            <p14:sldId id="283"/>
            <p14:sldId id="256"/>
            <p14:sldId id="280"/>
            <p14:sldId id="281"/>
            <p14:sldId id="257"/>
            <p14:sldId id="271"/>
            <p14:sldId id="279"/>
            <p14:sldId id="262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Сообщения с полиции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Sheet1!$D$17:$F$17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Sheet1!$D$18:$F$18</c:f>
              <c:numCache>
                <c:formatCode>General</c:formatCode>
                <c:ptCount val="3"/>
                <c:pt idx="0">
                  <c:v>1791</c:v>
                </c:pt>
                <c:pt idx="1">
                  <c:v>606</c:v>
                </c:pt>
                <c:pt idx="2">
                  <c:v>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B-47B8-9217-50D4D21278C4}"/>
            </c:ext>
          </c:extLst>
        </c:ser>
        <c:ser>
          <c:idx val="1"/>
          <c:order val="1"/>
          <c:tx>
            <c:strRef>
              <c:f>Sheet1!$C$19</c:f>
              <c:strCache>
                <c:ptCount val="1"/>
                <c:pt idx="0">
                  <c:v>Обратились лично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Sheet1!$D$17:$F$17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Sheet1!$D$19:$F$19</c:f>
              <c:numCache>
                <c:formatCode>General</c:formatCode>
                <c:ptCount val="3"/>
                <c:pt idx="0">
                  <c:v>40</c:v>
                </c:pt>
                <c:pt idx="1">
                  <c:v>24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CB-47B8-9217-50D4D2127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84576"/>
        <c:axId val="138512640"/>
      </c:barChart>
      <c:catAx>
        <c:axId val="13858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512640"/>
        <c:crosses val="autoZero"/>
        <c:auto val="1"/>
        <c:lblAlgn val="ctr"/>
        <c:lblOffset val="100"/>
        <c:noMultiLvlLbl val="0"/>
      </c:catAx>
      <c:valAx>
        <c:axId val="13851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845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5F4-4040-8FAF-CBD91571CA4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5F4-4040-8FAF-CBD91571CA45}"/>
                </c:ext>
              </c:extLst>
            </c:dLbl>
            <c:dLbl>
              <c:idx val="2"/>
              <c:layout>
                <c:manualLayout>
                  <c:x val="5.653980752405949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9A-4806-83A7-48D938C5D9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5F4-4040-8FAF-CBD91571C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Sheet1!$D$3:$G$3</c:f>
              <c:strCache>
                <c:ptCount val="4"/>
                <c:pt idx="0">
                  <c:v>Klaipėda</c:v>
                </c:pt>
                <c:pt idx="1">
                  <c:v>Palanga</c:v>
                </c:pt>
                <c:pt idx="2">
                  <c:v>Neringa</c:v>
                </c:pt>
                <c:pt idx="3">
                  <c:v>Kitas raj.</c:v>
                </c:pt>
              </c:strCache>
            </c:strRef>
          </c:cat>
          <c:val>
            <c:numRef>
              <c:f>Sheet1!$D$4:$G$4</c:f>
              <c:numCache>
                <c:formatCode>General</c:formatCode>
                <c:ptCount val="4"/>
                <c:pt idx="0">
                  <c:v>505</c:v>
                </c:pt>
                <c:pt idx="1">
                  <c:v>40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9A-4806-83A7-48D938C5D9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38585088"/>
        <c:axId val="138514944"/>
      </c:barChart>
      <c:catAx>
        <c:axId val="13858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14944"/>
        <c:crosses val="autoZero"/>
        <c:auto val="1"/>
        <c:lblAlgn val="ctr"/>
        <c:lblOffset val="100"/>
        <c:noMultiLvlLbl val="0"/>
      </c:catAx>
      <c:valAx>
        <c:axId val="138514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8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51801133553955E-2"/>
          <c:y val="0.11537393785543665"/>
          <c:w val="0.92381728099204996"/>
          <c:h val="0.81691861216021366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Sheet1!$D$20:$E$20</c:f>
              <c:strCache>
                <c:ptCount val="2"/>
                <c:pt idx="0">
                  <c:v>Klaipėda</c:v>
                </c:pt>
                <c:pt idx="1">
                  <c:v>Kitas raj.</c:v>
                </c:pt>
              </c:strCache>
            </c:strRef>
          </c:cat>
          <c:val>
            <c:numRef>
              <c:f>Sheet1!$D$21:$E$21</c:f>
              <c:numCache>
                <c:formatCode>General</c:formatCode>
                <c:ptCount val="2"/>
                <c:pt idx="0">
                  <c:v>40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2-4ADF-8AF8-A26E61CE9C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49926912"/>
        <c:axId val="138516672"/>
      </c:barChart>
      <c:catAx>
        <c:axId val="14992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16672"/>
        <c:crosses val="autoZero"/>
        <c:auto val="1"/>
        <c:lblAlgn val="ctr"/>
        <c:lblOffset val="100"/>
        <c:noMultiLvlLbl val="0"/>
      </c:catAx>
      <c:valAx>
        <c:axId val="13851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2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Sheet1!$C$32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Sheet1!$D$31:$G$31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Sheet1!$D$32:$G$32</c:f>
              <c:numCache>
                <c:formatCode>General</c:formatCode>
                <c:ptCount val="4"/>
                <c:pt idx="0">
                  <c:v>1460</c:v>
                </c:pt>
                <c:pt idx="1">
                  <c:v>532</c:v>
                </c:pt>
                <c:pt idx="2">
                  <c:v>531</c:v>
                </c:pt>
                <c:pt idx="3">
                  <c:v>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A-401E-B2C0-BC11D921695E}"/>
            </c:ext>
          </c:extLst>
        </c:ser>
        <c:ser>
          <c:idx val="1"/>
          <c:order val="1"/>
          <c:tx>
            <c:strRef>
              <c:f>Sheet1!$C$33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Sheet1!$D$31:$G$31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Sheet1!$D$33:$G$33</c:f>
              <c:numCache>
                <c:formatCode>General</c:formatCode>
                <c:ptCount val="4"/>
                <c:pt idx="0">
                  <c:v>316</c:v>
                </c:pt>
                <c:pt idx="1">
                  <c:v>74</c:v>
                </c:pt>
                <c:pt idx="2">
                  <c:v>89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A-401E-B2C0-BC11D921695E}"/>
            </c:ext>
          </c:extLst>
        </c:ser>
        <c:ser>
          <c:idx val="2"/>
          <c:order val="2"/>
          <c:tx>
            <c:strRef>
              <c:f>Sheet1!$C$34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numRef>
              <c:f>Sheet1!$D$31:$G$31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Sheet1!$D$34:$G$34</c:f>
              <c:numCache>
                <c:formatCode>General</c:formatCode>
                <c:ptCount val="4"/>
                <c:pt idx="0">
                  <c:v>20</c:v>
                </c:pt>
                <c:pt idx="1">
                  <c:v>6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BA-401E-B2C0-BC11D9216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86624"/>
        <c:axId val="186249152"/>
      </c:barChart>
      <c:catAx>
        <c:axId val="13858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249152"/>
        <c:crosses val="autoZero"/>
        <c:auto val="1"/>
        <c:lblAlgn val="ctr"/>
        <c:lblOffset val="100"/>
        <c:noMultiLvlLbl val="0"/>
      </c:catAx>
      <c:valAx>
        <c:axId val="18624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385866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Sheet1!$D$37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Sheet1!$C$38:$C$44</c:f>
              <c:strCache>
                <c:ptCount val="7"/>
                <c:pt idx="0">
                  <c:v>Iki 7 m .</c:v>
                </c:pt>
                <c:pt idx="1">
                  <c:v>7-17 m.</c:v>
                </c:pt>
                <c:pt idx="2">
                  <c:v>18-29 m.</c:v>
                </c:pt>
                <c:pt idx="3">
                  <c:v>30-59 m.</c:v>
                </c:pt>
                <c:pt idx="4">
                  <c:v>60-64 m.</c:v>
                </c:pt>
                <c:pt idx="5">
                  <c:v>65-84 m.</c:v>
                </c:pt>
                <c:pt idx="6">
                  <c:v>85 m. ir vyresni</c:v>
                </c:pt>
              </c:strCache>
            </c:strRef>
          </c:cat>
          <c:val>
            <c:numRef>
              <c:f>Sheet1!$D$38:$D$44</c:f>
              <c:numCache>
                <c:formatCode>General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299</c:v>
                </c:pt>
                <c:pt idx="3">
                  <c:v>1106</c:v>
                </c:pt>
                <c:pt idx="4">
                  <c:v>103</c:v>
                </c:pt>
                <c:pt idx="5">
                  <c:v>248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9-4ED2-9ACE-3B66EDBCA533}"/>
            </c:ext>
          </c:extLst>
        </c:ser>
        <c:ser>
          <c:idx val="1"/>
          <c:order val="1"/>
          <c:tx>
            <c:strRef>
              <c:f>Sheet1!$E$37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Sheet1!$C$38:$C$44</c:f>
              <c:strCache>
                <c:ptCount val="7"/>
                <c:pt idx="0">
                  <c:v>Iki 7 m .</c:v>
                </c:pt>
                <c:pt idx="1">
                  <c:v>7-17 m.</c:v>
                </c:pt>
                <c:pt idx="2">
                  <c:v>18-29 m.</c:v>
                </c:pt>
                <c:pt idx="3">
                  <c:v>30-59 m.</c:v>
                </c:pt>
                <c:pt idx="4">
                  <c:v>60-64 m.</c:v>
                </c:pt>
                <c:pt idx="5">
                  <c:v>65-84 m.</c:v>
                </c:pt>
                <c:pt idx="6">
                  <c:v>85 m. ir vyresni</c:v>
                </c:pt>
              </c:strCache>
            </c:strRef>
          </c:cat>
          <c:val>
            <c:numRef>
              <c:f>Sheet1!$E$38:$E$44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108</c:v>
                </c:pt>
                <c:pt idx="3">
                  <c:v>398</c:v>
                </c:pt>
                <c:pt idx="4">
                  <c:v>25</c:v>
                </c:pt>
                <c:pt idx="5">
                  <c:v>49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39-4ED2-9ACE-3B66EDBCA533}"/>
            </c:ext>
          </c:extLst>
        </c:ser>
        <c:ser>
          <c:idx val="2"/>
          <c:order val="2"/>
          <c:tx>
            <c:strRef>
              <c:f>Sheet1!$F$37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Sheet1!$C$38:$C$44</c:f>
              <c:strCache>
                <c:ptCount val="7"/>
                <c:pt idx="0">
                  <c:v>Iki 7 m .</c:v>
                </c:pt>
                <c:pt idx="1">
                  <c:v>7-17 m.</c:v>
                </c:pt>
                <c:pt idx="2">
                  <c:v>18-29 m.</c:v>
                </c:pt>
                <c:pt idx="3">
                  <c:v>30-59 m.</c:v>
                </c:pt>
                <c:pt idx="4">
                  <c:v>60-64 m.</c:v>
                </c:pt>
                <c:pt idx="5">
                  <c:v>65-84 m.</c:v>
                </c:pt>
                <c:pt idx="6">
                  <c:v>85 m. ir vyresni</c:v>
                </c:pt>
              </c:strCache>
            </c:strRef>
          </c:cat>
          <c:val>
            <c:numRef>
              <c:f>Sheet1!$F$38:$F$44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117</c:v>
                </c:pt>
                <c:pt idx="3">
                  <c:v>399</c:v>
                </c:pt>
                <c:pt idx="4">
                  <c:v>21</c:v>
                </c:pt>
                <c:pt idx="5">
                  <c:v>63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39-4ED2-9ACE-3B66EDBCA533}"/>
            </c:ext>
          </c:extLst>
        </c:ser>
        <c:ser>
          <c:idx val="3"/>
          <c:order val="3"/>
          <c:tx>
            <c:strRef>
              <c:f>Sheet1!$G$37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Sheet1!$C$38:$C$44</c:f>
              <c:strCache>
                <c:ptCount val="7"/>
                <c:pt idx="0">
                  <c:v>Iki 7 m .</c:v>
                </c:pt>
                <c:pt idx="1">
                  <c:v>7-17 m.</c:v>
                </c:pt>
                <c:pt idx="2">
                  <c:v>18-29 m.</c:v>
                </c:pt>
                <c:pt idx="3">
                  <c:v>30-59 m.</c:v>
                </c:pt>
                <c:pt idx="4">
                  <c:v>60-64 m.</c:v>
                </c:pt>
                <c:pt idx="5">
                  <c:v>65-84 m.</c:v>
                </c:pt>
                <c:pt idx="6">
                  <c:v>85 m. ir vyresni</c:v>
                </c:pt>
              </c:strCache>
            </c:strRef>
          </c:cat>
          <c:val>
            <c:numRef>
              <c:f>Sheet1!$G$38:$G$44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98</c:v>
                </c:pt>
                <c:pt idx="3">
                  <c:v>407</c:v>
                </c:pt>
                <c:pt idx="4">
                  <c:v>24</c:v>
                </c:pt>
                <c:pt idx="5">
                  <c:v>59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39-4ED2-9ACE-3B66EDBCA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702144"/>
        <c:axId val="186188352"/>
      </c:barChart>
      <c:valAx>
        <c:axId val="186188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9702144"/>
        <c:crosses val="autoZero"/>
        <c:crossBetween val="between"/>
      </c:valAx>
      <c:catAx>
        <c:axId val="149702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86188352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Sheet1!$D$48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Sheet1!$C$49:$C$58</c:f>
              <c:strCache>
                <c:ptCount val="10"/>
                <c:pt idx="0">
                  <c:v>Супруг</c:v>
                </c:pt>
                <c:pt idx="1">
                  <c:v>Сожитель</c:v>
                </c:pt>
                <c:pt idx="2">
                  <c:v>Бывший супруг</c:v>
                </c:pt>
                <c:pt idx="3">
                  <c:v>Buvęs sugyventinis</c:v>
                </c:pt>
                <c:pt idx="4">
                  <c:v>Бывший сожитель</c:v>
                </c:pt>
                <c:pt idx="5">
                  <c:v>мама</c:v>
                </c:pt>
                <c:pt idx="6">
                  <c:v>сын и дочь</c:v>
                </c:pt>
                <c:pt idx="7">
                  <c:v>Брат, сестра</c:v>
                </c:pt>
                <c:pt idx="8">
                  <c:v>Дедушки, бабушки</c:v>
                </c:pt>
                <c:pt idx="9">
                  <c:v>Других родственников</c:v>
                </c:pt>
              </c:strCache>
            </c:strRef>
          </c:cat>
          <c:val>
            <c:numRef>
              <c:f>Sheet1!$D$49:$D$58</c:f>
              <c:numCache>
                <c:formatCode>General</c:formatCode>
                <c:ptCount val="10"/>
                <c:pt idx="0">
                  <c:v>237</c:v>
                </c:pt>
                <c:pt idx="1">
                  <c:v>228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12</c:v>
                </c:pt>
                <c:pt idx="6">
                  <c:v>63</c:v>
                </c:pt>
                <c:pt idx="7">
                  <c:v>16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7-43FD-9A46-8256E985D1DA}"/>
            </c:ext>
          </c:extLst>
        </c:ser>
        <c:ser>
          <c:idx val="1"/>
          <c:order val="1"/>
          <c:tx>
            <c:strRef>
              <c:f>Sheet1!$E$48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Sheet1!$C$49:$C$58</c:f>
              <c:strCache>
                <c:ptCount val="10"/>
                <c:pt idx="0">
                  <c:v>Супруг</c:v>
                </c:pt>
                <c:pt idx="1">
                  <c:v>Сожитель</c:v>
                </c:pt>
                <c:pt idx="2">
                  <c:v>Бывший супруг</c:v>
                </c:pt>
                <c:pt idx="3">
                  <c:v>Buvęs sugyventinis</c:v>
                </c:pt>
                <c:pt idx="4">
                  <c:v>Бывший сожитель</c:v>
                </c:pt>
                <c:pt idx="5">
                  <c:v>мама</c:v>
                </c:pt>
                <c:pt idx="6">
                  <c:v>сын и дочь</c:v>
                </c:pt>
                <c:pt idx="7">
                  <c:v>Брат, сестра</c:v>
                </c:pt>
                <c:pt idx="8">
                  <c:v>Дедушки, бабушки</c:v>
                </c:pt>
                <c:pt idx="9">
                  <c:v>Других родственников</c:v>
                </c:pt>
              </c:strCache>
            </c:strRef>
          </c:cat>
          <c:val>
            <c:numRef>
              <c:f>Sheet1!$E$49:$E$58</c:f>
              <c:numCache>
                <c:formatCode>General</c:formatCode>
                <c:ptCount val="10"/>
                <c:pt idx="0">
                  <c:v>201</c:v>
                </c:pt>
                <c:pt idx="1">
                  <c:v>238</c:v>
                </c:pt>
                <c:pt idx="2">
                  <c:v>21</c:v>
                </c:pt>
                <c:pt idx="3">
                  <c:v>24</c:v>
                </c:pt>
                <c:pt idx="4">
                  <c:v>15</c:v>
                </c:pt>
                <c:pt idx="5">
                  <c:v>7</c:v>
                </c:pt>
                <c:pt idx="6">
                  <c:v>54</c:v>
                </c:pt>
                <c:pt idx="7">
                  <c:v>19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7-43FD-9A46-8256E985D1DA}"/>
            </c:ext>
          </c:extLst>
        </c:ser>
        <c:ser>
          <c:idx val="2"/>
          <c:order val="2"/>
          <c:tx>
            <c:strRef>
              <c:f>Sheet1!$F$48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Sheet1!$C$49:$C$58</c:f>
              <c:strCache>
                <c:ptCount val="10"/>
                <c:pt idx="0">
                  <c:v>Супруг</c:v>
                </c:pt>
                <c:pt idx="1">
                  <c:v>Сожитель</c:v>
                </c:pt>
                <c:pt idx="2">
                  <c:v>Бывший супруг</c:v>
                </c:pt>
                <c:pt idx="3">
                  <c:v>Buvęs sugyventinis</c:v>
                </c:pt>
                <c:pt idx="4">
                  <c:v>Бывший сожитель</c:v>
                </c:pt>
                <c:pt idx="5">
                  <c:v>мама</c:v>
                </c:pt>
                <c:pt idx="6">
                  <c:v>сын и дочь</c:v>
                </c:pt>
                <c:pt idx="7">
                  <c:v>Брат, сестра</c:v>
                </c:pt>
                <c:pt idx="8">
                  <c:v>Дедушки, бабушки</c:v>
                </c:pt>
                <c:pt idx="9">
                  <c:v>Других родственников</c:v>
                </c:pt>
              </c:strCache>
            </c:strRef>
          </c:cat>
          <c:val>
            <c:numRef>
              <c:f>Sheet1!$F$49:$F$58</c:f>
              <c:numCache>
                <c:formatCode>General</c:formatCode>
                <c:ptCount val="10"/>
                <c:pt idx="0">
                  <c:v>177</c:v>
                </c:pt>
                <c:pt idx="1">
                  <c:v>234</c:v>
                </c:pt>
                <c:pt idx="2">
                  <c:v>23</c:v>
                </c:pt>
                <c:pt idx="3">
                  <c:v>25</c:v>
                </c:pt>
                <c:pt idx="4">
                  <c:v>19</c:v>
                </c:pt>
                <c:pt idx="5">
                  <c:v>9</c:v>
                </c:pt>
                <c:pt idx="6">
                  <c:v>52</c:v>
                </c:pt>
                <c:pt idx="7">
                  <c:v>20</c:v>
                </c:pt>
                <c:pt idx="8">
                  <c:v>8</c:v>
                </c:pt>
                <c:pt idx="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E7-43FD-9A46-8256E985D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715456"/>
        <c:axId val="186190656"/>
      </c:barChart>
      <c:catAx>
        <c:axId val="149715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6190656"/>
        <c:crosses val="autoZero"/>
        <c:auto val="1"/>
        <c:lblAlgn val="ctr"/>
        <c:lblOffset val="100"/>
        <c:noMultiLvlLbl val="0"/>
      </c:catAx>
      <c:valAx>
        <c:axId val="1861906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9715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Sheet1!$C$64</c:f>
              <c:strCache>
                <c:ptCount val="1"/>
                <c:pt idx="0">
                  <c:v>Консультирование, информирование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Sheet1!$D$63:$G$63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Sheet1!$D$64:$G$64</c:f>
              <c:numCache>
                <c:formatCode>General</c:formatCode>
                <c:ptCount val="4"/>
                <c:pt idx="0">
                  <c:v>3661</c:v>
                </c:pt>
                <c:pt idx="1">
                  <c:v>1330</c:v>
                </c:pt>
                <c:pt idx="2">
                  <c:v>1436</c:v>
                </c:pt>
                <c:pt idx="3">
                  <c:v>1691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9-4F7E-B856-EF96255BD3B7}"/>
            </c:ext>
          </c:extLst>
        </c:ser>
        <c:ser>
          <c:idx val="1"/>
          <c:order val="1"/>
          <c:tx>
            <c:strRef>
              <c:f>Sheet1!$C$65</c:f>
              <c:strCache>
                <c:ptCount val="1"/>
                <c:pt idx="0">
                  <c:v>Психологическая помощь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Sheet1!$D$63:$G$63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Sheet1!$D$65:$G$65</c:f>
              <c:numCache>
                <c:formatCode>General</c:formatCode>
                <c:ptCount val="4"/>
                <c:pt idx="0">
                  <c:v>489</c:v>
                </c:pt>
                <c:pt idx="1">
                  <c:v>375</c:v>
                </c:pt>
                <c:pt idx="2">
                  <c:v>426</c:v>
                </c:pt>
                <c:pt idx="3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9-4F7E-B856-EF96255BD3B7}"/>
            </c:ext>
          </c:extLst>
        </c:ser>
        <c:ser>
          <c:idx val="2"/>
          <c:order val="2"/>
          <c:tx>
            <c:strRef>
              <c:f>Sheet1!$C$66</c:f>
              <c:strCache>
                <c:ptCount val="1"/>
                <c:pt idx="0">
                  <c:v>Консультация юриста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Sheet1!$D$63:$G$63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Sheet1!$D$66:$G$66</c:f>
              <c:numCache>
                <c:formatCode>General</c:formatCode>
                <c:ptCount val="4"/>
                <c:pt idx="0">
                  <c:v>60</c:v>
                </c:pt>
                <c:pt idx="1">
                  <c:v>43</c:v>
                </c:pt>
                <c:pt idx="2">
                  <c:v>52</c:v>
                </c:pt>
                <c:pt idx="3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49-4F7E-B856-EF96255BD3B7}"/>
            </c:ext>
          </c:extLst>
        </c:ser>
        <c:ser>
          <c:idx val="3"/>
          <c:order val="3"/>
          <c:tx>
            <c:strRef>
              <c:f>Sheet1!$C$67</c:f>
              <c:strCache>
                <c:ptCount val="1"/>
                <c:pt idx="0">
                  <c:v>Посредничество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Sheet1!$D$63:$G$63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Sheet1!$D$67:$G$67</c:f>
              <c:numCache>
                <c:formatCode>General</c:formatCode>
                <c:ptCount val="4"/>
                <c:pt idx="0">
                  <c:v>627</c:v>
                </c:pt>
                <c:pt idx="1">
                  <c:v>582</c:v>
                </c:pt>
                <c:pt idx="2">
                  <c:v>481</c:v>
                </c:pt>
                <c:pt idx="3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49-4F7E-B856-EF96255BD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714432"/>
        <c:axId val="186192960"/>
      </c:barChart>
      <c:catAx>
        <c:axId val="14971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192960"/>
        <c:crosses val="autoZero"/>
        <c:auto val="1"/>
        <c:lblAlgn val="ctr"/>
        <c:lblOffset val="100"/>
        <c:noMultiLvlLbl val="0"/>
      </c:catAx>
      <c:valAx>
        <c:axId val="18619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7144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</a:rPr>
              <a:t>Нам</a:t>
            </a:r>
            <a:r>
              <a:rPr lang="ru-RU" sz="2400" b="1" baseline="0" dirty="0">
                <a:solidFill>
                  <a:schemeClr val="tx1"/>
                </a:solidFill>
              </a:rPr>
              <a:t> звонят</a:t>
            </a:r>
            <a:r>
              <a:rPr lang="lt-LT" sz="2400" b="1" dirty="0">
                <a:solidFill>
                  <a:schemeClr val="tx1"/>
                </a:solidFill>
              </a:rPr>
              <a:t> (2019):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1181397533826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990-4597-83D8-7755374FDA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90-4597-83D8-7755374FDA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990-4597-83D8-7755374FDA91}"/>
              </c:ext>
            </c:extLst>
          </c:dPt>
          <c:dLbls>
            <c:dLbl>
              <c:idx val="0"/>
              <c:layout>
                <c:manualLayout>
                  <c:x val="0.12983096965709126"/>
                  <c:y val="7.399213802321966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01E473-A2D6-48F1-B70D-FFE6F57CD00E}" type="CATEGORYNAME">
                      <a:rPr lang="ru-RU" sz="2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</a:t>
                    </a:r>
                    <a:fld id="{DB545B2D-1AE9-4AD5-823B-6DC56AD69E6D}" type="PERCENTAGE">
                      <a:rPr lang="ru-RU" sz="2000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solidFill>
                  <a:prstClr val="white"/>
                </a:solidFill>
                <a:ln w="15875" cap="flat" cmpd="sng" algn="ctr">
                  <a:solidFill>
                    <a:prstClr val="black"/>
                  </a:solidFill>
                  <a:prstDash val="soli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25042175501804"/>
                      <c:h val="0.201423204234114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90-4597-83D8-7755374FDA91}"/>
                </c:ext>
              </c:extLst>
            </c:dLbl>
            <c:dLbl>
              <c:idx val="1"/>
              <c:layout>
                <c:manualLayout>
                  <c:x val="0.16114313018895188"/>
                  <c:y val="-0.1638397341942723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0128A0-B96C-4444-B60D-E1DA2691DD45}" type="CATEGORYNAME">
                      <a:rPr lang="ru-RU" sz="2800" dirty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sz="2800" baseline="0" dirty="0"/>
                      <a:t>
</a:t>
                    </a:r>
                    <a:fld id="{696F67D8-7A1E-4E40-8019-F7322625E4B3}" type="PERCENTAGE">
                      <a:rPr lang="ru-RU" sz="2800" baseline="0" dirty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sz="2800" baseline="0" dirty="0"/>
                  </a:p>
                </c:rich>
              </c:tx>
              <c:spPr>
                <a:solidFill>
                  <a:prstClr val="white"/>
                </a:solidFill>
                <a:ln w="15875" cap="flat" cmpd="sng" algn="ctr">
                  <a:solidFill>
                    <a:prstClr val="black"/>
                  </a:solidFill>
                  <a:prstDash val="soli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404781265285497"/>
                      <c:h val="0.21199350966600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90-4597-83D8-7755374FDA91}"/>
                </c:ext>
              </c:extLst>
            </c:dLbl>
            <c:dLbl>
              <c:idx val="2"/>
              <c:layout>
                <c:manualLayout>
                  <c:x val="2.2147625742047657E-2"/>
                  <c:y val="5.41728153384287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FCC6FF-02D8-4B98-9B91-FE8B40555358}" type="CATEGORYNAME">
                      <a:rPr lang="ru-RU" sz="200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[CATEGORY NAME]</a:t>
                    </a:fld>
                    <a:r>
                      <a:rPr lang="ru-RU" sz="2000" baseline="0" dirty="0"/>
                      <a:t>
</a:t>
                    </a:r>
                    <a:fld id="{CCC7F5D1-999F-4BBF-B207-7EB83BB65FC9}" type="PERCENTAGE">
                      <a:rPr lang="ru-RU" sz="2000" baseline="0"/>
                      <a:pPr>
                        <a:defRPr>
                          <a:solidFill>
                            <a:schemeClr val="dk1"/>
                          </a:solidFill>
                        </a:defRPr>
                      </a:pPr>
                      <a:t>[PERCENTAGE]</a:t>
                    </a:fld>
                    <a:endParaRPr lang="ru-RU" sz="2000" baseline="0" dirty="0"/>
                  </a:p>
                </c:rich>
              </c:tx>
              <c:spPr>
                <a:solidFill>
                  <a:prstClr val="white"/>
                </a:solidFill>
                <a:ln w="15875" cap="flat" cmpd="sng" algn="ctr">
                  <a:solidFill>
                    <a:prstClr val="black"/>
                  </a:solidFill>
                  <a:prstDash val="soli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349618944175835"/>
                      <c:h val="0.188210322444254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90-4597-83D8-7755374FDA91}"/>
                </c:ext>
              </c:extLst>
            </c:dLbl>
            <c:spPr>
              <a:solidFill>
                <a:schemeClr val="lt1"/>
              </a:solidFill>
              <a:ln w="15875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Sheet3!$A$1:$A$3</c:f>
              <c:strCache>
                <c:ptCount val="3"/>
                <c:pt idx="0">
                  <c:v>Нет данных</c:v>
                </c:pt>
                <c:pt idx="1">
                  <c:v>Женщины</c:v>
                </c:pt>
                <c:pt idx="2">
                  <c:v>Мужчины</c:v>
                </c:pt>
              </c:strCache>
            </c:strRef>
          </c:cat>
          <c:val>
            <c:numRef>
              <c:f>Sheet3!$B$1:$B$3</c:f>
              <c:numCache>
                <c:formatCode>0%</c:formatCode>
                <c:ptCount val="3"/>
                <c:pt idx="0">
                  <c:v>0.1817</c:v>
                </c:pt>
                <c:pt idx="1">
                  <c:v>0.57020000000000004</c:v>
                </c:pt>
                <c:pt idx="2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90-4597-83D8-7755374FD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BBA18-DA2D-4012-8709-26011A72696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E689EE-8A16-47C9-8F2E-231C7B357F45}">
      <dgm:prSet phldrT="[Text]"/>
      <dgm:spPr/>
      <dgm:t>
        <a:bodyPr/>
        <a:lstStyle/>
        <a:p>
          <a:pPr algn="l"/>
          <a:r>
            <a:rPr lang="ru-RU" dirty="0"/>
            <a:t>Среднее колличество звонков в месяц</a:t>
          </a:r>
          <a:endParaRPr lang="en-US" dirty="0"/>
        </a:p>
      </dgm:t>
    </dgm:pt>
    <dgm:pt modelId="{97ED55CC-0A13-4634-B30D-C16F46B12B3E}" type="parTrans" cxnId="{7633ACF4-2C08-452F-8A34-884ED77A5C8D}">
      <dgm:prSet/>
      <dgm:spPr/>
      <dgm:t>
        <a:bodyPr/>
        <a:lstStyle/>
        <a:p>
          <a:endParaRPr lang="en-US"/>
        </a:p>
      </dgm:t>
    </dgm:pt>
    <dgm:pt modelId="{BE1A1476-E3B0-44FF-88C3-0CF37E155C69}" type="sibTrans" cxnId="{7633ACF4-2C08-452F-8A34-884ED77A5C8D}">
      <dgm:prSet/>
      <dgm:spPr/>
      <dgm:t>
        <a:bodyPr/>
        <a:lstStyle/>
        <a:p>
          <a:endParaRPr lang="en-US"/>
        </a:p>
      </dgm:t>
    </dgm:pt>
    <dgm:pt modelId="{2A8ECA3A-5FD6-4E0D-BAE9-982B33A74922}">
      <dgm:prSet phldrT="[Text]"/>
      <dgm:spPr/>
      <dgm:t>
        <a:bodyPr/>
        <a:lstStyle/>
        <a:p>
          <a:r>
            <a:rPr lang="ru-RU" dirty="0"/>
            <a:t>Отвеченно</a:t>
          </a:r>
          <a:endParaRPr lang="en-US" dirty="0"/>
        </a:p>
      </dgm:t>
    </dgm:pt>
    <dgm:pt modelId="{DB6F13B8-86BE-446B-8BB4-75E397861596}" type="parTrans" cxnId="{32C0F734-15B8-404F-8772-BCD1C176415B}">
      <dgm:prSet/>
      <dgm:spPr/>
      <dgm:t>
        <a:bodyPr/>
        <a:lstStyle/>
        <a:p>
          <a:endParaRPr lang="en-US"/>
        </a:p>
      </dgm:t>
    </dgm:pt>
    <dgm:pt modelId="{5465EE27-4478-4B5F-AA89-601801742174}" type="sibTrans" cxnId="{32C0F734-15B8-404F-8772-BCD1C176415B}">
      <dgm:prSet/>
      <dgm:spPr/>
      <dgm:t>
        <a:bodyPr/>
        <a:lstStyle/>
        <a:p>
          <a:endParaRPr lang="en-US"/>
        </a:p>
      </dgm:t>
    </dgm:pt>
    <dgm:pt modelId="{356C3F6B-7742-4A04-9A4E-CF93E02C7334}">
      <dgm:prSet phldrT="[Text]"/>
      <dgm:spPr/>
      <dgm:t>
        <a:bodyPr/>
        <a:lstStyle/>
        <a:p>
          <a:r>
            <a:rPr lang="ru-RU" dirty="0"/>
            <a:t>Нормативная продолжительность звонка</a:t>
          </a:r>
          <a:endParaRPr lang="en-US" dirty="0"/>
        </a:p>
      </dgm:t>
    </dgm:pt>
    <dgm:pt modelId="{E03A2F1C-386F-4B55-BA7E-5D693E092DF0}" type="parTrans" cxnId="{16C26A9F-E7B0-43D6-BF6B-E42E5611048F}">
      <dgm:prSet/>
      <dgm:spPr/>
      <dgm:t>
        <a:bodyPr/>
        <a:lstStyle/>
        <a:p>
          <a:endParaRPr lang="en-US"/>
        </a:p>
      </dgm:t>
    </dgm:pt>
    <dgm:pt modelId="{A12A4968-BEA1-47EE-9140-DE5EC65A1B95}" type="sibTrans" cxnId="{16C26A9F-E7B0-43D6-BF6B-E42E5611048F}">
      <dgm:prSet/>
      <dgm:spPr/>
      <dgm:t>
        <a:bodyPr/>
        <a:lstStyle/>
        <a:p>
          <a:endParaRPr lang="en-US"/>
        </a:p>
      </dgm:t>
    </dgm:pt>
    <dgm:pt modelId="{4B2EEFBF-D969-4AD2-9806-8A5C21E64AA1}">
      <dgm:prSet/>
      <dgm:spPr/>
      <dgm:t>
        <a:bodyPr/>
        <a:lstStyle/>
        <a:p>
          <a:pPr algn="ctr"/>
          <a:r>
            <a:rPr lang="lt-LT" dirty="0"/>
            <a:t>2900</a:t>
          </a:r>
          <a:endParaRPr lang="en-US" dirty="0"/>
        </a:p>
      </dgm:t>
    </dgm:pt>
    <dgm:pt modelId="{A9ED3CF9-C74A-4D85-A194-3EB3A3B216DD}" type="parTrans" cxnId="{C89B04D3-9D2B-4C5C-AC29-3AE807859696}">
      <dgm:prSet/>
      <dgm:spPr/>
      <dgm:t>
        <a:bodyPr/>
        <a:lstStyle/>
        <a:p>
          <a:endParaRPr lang="en-US"/>
        </a:p>
      </dgm:t>
    </dgm:pt>
    <dgm:pt modelId="{DCDC4441-D497-4C07-9B3C-DC59C127F937}" type="sibTrans" cxnId="{C89B04D3-9D2B-4C5C-AC29-3AE807859696}">
      <dgm:prSet/>
      <dgm:spPr/>
      <dgm:t>
        <a:bodyPr/>
        <a:lstStyle/>
        <a:p>
          <a:endParaRPr lang="en-US"/>
        </a:p>
      </dgm:t>
    </dgm:pt>
    <dgm:pt modelId="{734C521E-504F-49D7-B1FF-0DF3FBDFB1CB}">
      <dgm:prSet/>
      <dgm:spPr/>
      <dgm:t>
        <a:bodyPr/>
        <a:lstStyle/>
        <a:p>
          <a:pPr algn="ctr"/>
          <a:r>
            <a:rPr lang="lt-LT" dirty="0"/>
            <a:t>49</a:t>
          </a:r>
          <a:r>
            <a:rPr lang="lt-LT" b="1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en-US" b="1" dirty="0"/>
        </a:p>
      </dgm:t>
    </dgm:pt>
    <dgm:pt modelId="{489BCE53-806D-4B02-8E21-F18256A04039}" type="parTrans" cxnId="{3C518BBF-70F4-4828-BD65-709A94198BB9}">
      <dgm:prSet/>
      <dgm:spPr/>
      <dgm:t>
        <a:bodyPr/>
        <a:lstStyle/>
        <a:p>
          <a:endParaRPr lang="en-US"/>
        </a:p>
      </dgm:t>
    </dgm:pt>
    <dgm:pt modelId="{110BE563-16C0-4802-87B0-0457824D7F7D}" type="sibTrans" cxnId="{3C518BBF-70F4-4828-BD65-709A94198BB9}">
      <dgm:prSet/>
      <dgm:spPr/>
      <dgm:t>
        <a:bodyPr/>
        <a:lstStyle/>
        <a:p>
          <a:endParaRPr lang="en-US"/>
        </a:p>
      </dgm:t>
    </dgm:pt>
    <dgm:pt modelId="{E68C3A4C-CB44-4738-A66C-D4380700F137}">
      <dgm:prSet/>
      <dgm:spPr/>
      <dgm:t>
        <a:bodyPr/>
        <a:lstStyle/>
        <a:p>
          <a:pPr algn="ctr"/>
          <a:r>
            <a:rPr lang="ru-RU" dirty="0"/>
            <a:t>До 1ч.</a:t>
          </a:r>
          <a:endParaRPr lang="en-US" dirty="0"/>
        </a:p>
      </dgm:t>
    </dgm:pt>
    <dgm:pt modelId="{48F0C96C-A02A-4B53-A82C-73B67F1F19F4}" type="parTrans" cxnId="{AB0592D5-8FCB-4E5B-97DE-D20D5BFBF7AE}">
      <dgm:prSet/>
      <dgm:spPr/>
      <dgm:t>
        <a:bodyPr/>
        <a:lstStyle/>
        <a:p>
          <a:endParaRPr lang="en-US"/>
        </a:p>
      </dgm:t>
    </dgm:pt>
    <dgm:pt modelId="{D0432BD1-ADC4-4E54-B316-11E78B63CDFE}" type="sibTrans" cxnId="{AB0592D5-8FCB-4E5B-97DE-D20D5BFBF7AE}">
      <dgm:prSet/>
      <dgm:spPr/>
      <dgm:t>
        <a:bodyPr/>
        <a:lstStyle/>
        <a:p>
          <a:endParaRPr lang="en-US"/>
        </a:p>
      </dgm:t>
    </dgm:pt>
    <dgm:pt modelId="{003853A2-953D-4C96-906E-4F4A23D2A81E}">
      <dgm:prSet/>
      <dgm:spPr/>
      <dgm:t>
        <a:bodyPr/>
        <a:lstStyle/>
        <a:p>
          <a:r>
            <a:rPr lang="ru-RU" dirty="0"/>
            <a:t>Отвечаем на письма в электронной почте в течении</a:t>
          </a:r>
          <a:r>
            <a:rPr lang="lt-LT" dirty="0"/>
            <a:t>:</a:t>
          </a:r>
          <a:endParaRPr lang="en-US" dirty="0"/>
        </a:p>
      </dgm:t>
    </dgm:pt>
    <dgm:pt modelId="{CE92BC9A-BBE6-4E79-8423-22514B3AF51C}" type="sibTrans" cxnId="{B8B3C1B1-9711-4A5F-8B25-2ABEA0003790}">
      <dgm:prSet/>
      <dgm:spPr/>
      <dgm:t>
        <a:bodyPr/>
        <a:lstStyle/>
        <a:p>
          <a:endParaRPr lang="en-US"/>
        </a:p>
      </dgm:t>
    </dgm:pt>
    <dgm:pt modelId="{F2B3A504-1B63-4A88-9CBF-65B57DDD8FF7}" type="parTrans" cxnId="{B8B3C1B1-9711-4A5F-8B25-2ABEA0003790}">
      <dgm:prSet/>
      <dgm:spPr/>
      <dgm:t>
        <a:bodyPr/>
        <a:lstStyle/>
        <a:p>
          <a:endParaRPr lang="en-US"/>
        </a:p>
      </dgm:t>
    </dgm:pt>
    <dgm:pt modelId="{F2AA3AF3-0D92-48F3-9F60-51CA7E5D7C06}">
      <dgm:prSet/>
      <dgm:spPr/>
      <dgm:t>
        <a:bodyPr/>
        <a:lstStyle/>
        <a:p>
          <a:pPr algn="ctr"/>
          <a:r>
            <a:rPr lang="lt-LT" dirty="0"/>
            <a:t>24 </a:t>
          </a:r>
          <a:r>
            <a:rPr lang="ru-RU" dirty="0"/>
            <a:t>ч</a:t>
          </a:r>
          <a:r>
            <a:rPr lang="lt-LT" dirty="0"/>
            <a:t>.</a:t>
          </a:r>
          <a:endParaRPr lang="en-US" dirty="0"/>
        </a:p>
      </dgm:t>
    </dgm:pt>
    <dgm:pt modelId="{12578AAE-271F-4FFE-8543-52A075145946}" type="parTrans" cxnId="{526805BE-CBF0-4AD0-8AB3-79A2A9F42657}">
      <dgm:prSet/>
      <dgm:spPr/>
      <dgm:t>
        <a:bodyPr/>
        <a:lstStyle/>
        <a:p>
          <a:endParaRPr lang="en-US"/>
        </a:p>
      </dgm:t>
    </dgm:pt>
    <dgm:pt modelId="{73D2EF69-AB57-498A-88FE-A76763F4F987}" type="sibTrans" cxnId="{526805BE-CBF0-4AD0-8AB3-79A2A9F42657}">
      <dgm:prSet/>
      <dgm:spPr/>
      <dgm:t>
        <a:bodyPr/>
        <a:lstStyle/>
        <a:p>
          <a:endParaRPr lang="en-US"/>
        </a:p>
      </dgm:t>
    </dgm:pt>
    <dgm:pt modelId="{288E11DB-ABD4-4F80-A777-9CD124971154}" type="pres">
      <dgm:prSet presAssocID="{908BBA18-DA2D-4012-8709-26011A726968}" presName="diagram" presStyleCnt="0">
        <dgm:presLayoutVars>
          <dgm:dir/>
          <dgm:animLvl val="lvl"/>
          <dgm:resizeHandles val="exact"/>
        </dgm:presLayoutVars>
      </dgm:prSet>
      <dgm:spPr/>
    </dgm:pt>
    <dgm:pt modelId="{9D554124-7076-44BE-8634-30170A7E586C}" type="pres">
      <dgm:prSet presAssocID="{6AE689EE-8A16-47C9-8F2E-231C7B357F45}" presName="compNode" presStyleCnt="0"/>
      <dgm:spPr/>
    </dgm:pt>
    <dgm:pt modelId="{A29DE761-2EF3-405F-9087-B2325AFF9827}" type="pres">
      <dgm:prSet presAssocID="{6AE689EE-8A16-47C9-8F2E-231C7B357F45}" presName="childRect" presStyleLbl="bgAcc1" presStyleIdx="0" presStyleCnt="4">
        <dgm:presLayoutVars>
          <dgm:bulletEnabled val="1"/>
        </dgm:presLayoutVars>
      </dgm:prSet>
      <dgm:spPr/>
    </dgm:pt>
    <dgm:pt modelId="{CF329F5B-CA07-467D-BCF1-8A38F596BEDC}" type="pres">
      <dgm:prSet presAssocID="{6AE689EE-8A16-47C9-8F2E-231C7B357F4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41569DF-AE0D-477D-8866-0C6ABDA5D1CD}" type="pres">
      <dgm:prSet presAssocID="{6AE689EE-8A16-47C9-8F2E-231C7B357F45}" presName="parentRect" presStyleLbl="alignNode1" presStyleIdx="0" presStyleCnt="4"/>
      <dgm:spPr/>
    </dgm:pt>
    <dgm:pt modelId="{08553F2D-4900-4B62-94BF-7283466AE9BB}" type="pres">
      <dgm:prSet presAssocID="{6AE689EE-8A16-47C9-8F2E-231C7B357F45}" presName="adorn" presStyleLbl="fgAccFollowNode1" presStyleIdx="0" presStyleCnt="4" custScaleX="93954" custScaleY="1029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6DC83EF6-1140-48EB-A7F6-F41BE95E8781}" type="pres">
      <dgm:prSet presAssocID="{BE1A1476-E3B0-44FF-88C3-0CF37E155C69}" presName="sibTrans" presStyleLbl="sibTrans2D1" presStyleIdx="0" presStyleCnt="0"/>
      <dgm:spPr/>
    </dgm:pt>
    <dgm:pt modelId="{F6A6B209-158E-48FC-929E-5C4789A6B606}" type="pres">
      <dgm:prSet presAssocID="{2A8ECA3A-5FD6-4E0D-BAE9-982B33A74922}" presName="compNode" presStyleCnt="0"/>
      <dgm:spPr/>
    </dgm:pt>
    <dgm:pt modelId="{A4BAFD5A-0622-4057-AB9E-480DD5B7F1A8}" type="pres">
      <dgm:prSet presAssocID="{2A8ECA3A-5FD6-4E0D-BAE9-982B33A74922}" presName="childRect" presStyleLbl="bgAcc1" presStyleIdx="1" presStyleCnt="4">
        <dgm:presLayoutVars>
          <dgm:bulletEnabled val="1"/>
        </dgm:presLayoutVars>
      </dgm:prSet>
      <dgm:spPr/>
    </dgm:pt>
    <dgm:pt modelId="{BA67D98F-6FEE-4547-A8D0-B211A9B8F3BA}" type="pres">
      <dgm:prSet presAssocID="{2A8ECA3A-5FD6-4E0D-BAE9-982B33A7492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3FC1759-5F5C-4FE6-9A59-271097AB0116}" type="pres">
      <dgm:prSet presAssocID="{2A8ECA3A-5FD6-4E0D-BAE9-982B33A74922}" presName="parentRect" presStyleLbl="alignNode1" presStyleIdx="1" presStyleCnt="4"/>
      <dgm:spPr/>
    </dgm:pt>
    <dgm:pt modelId="{48442197-52AA-41FC-A351-ADF1EDA44483}" type="pres">
      <dgm:prSet presAssocID="{2A8ECA3A-5FD6-4E0D-BAE9-982B33A74922}" presName="adorn" presStyleLbl="fgAccFollow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89768AA6-6F2F-4D2A-8EA4-6FA552C514B3}" type="pres">
      <dgm:prSet presAssocID="{5465EE27-4478-4B5F-AA89-601801742174}" presName="sibTrans" presStyleLbl="sibTrans2D1" presStyleIdx="0" presStyleCnt="0"/>
      <dgm:spPr/>
    </dgm:pt>
    <dgm:pt modelId="{52D8812D-03ED-40CD-A9F7-C0B2B919A04C}" type="pres">
      <dgm:prSet presAssocID="{356C3F6B-7742-4A04-9A4E-CF93E02C7334}" presName="compNode" presStyleCnt="0"/>
      <dgm:spPr/>
    </dgm:pt>
    <dgm:pt modelId="{92E34131-2B33-4949-9D9C-53BC36D1DCD0}" type="pres">
      <dgm:prSet presAssocID="{356C3F6B-7742-4A04-9A4E-CF93E02C7334}" presName="childRect" presStyleLbl="bgAcc1" presStyleIdx="2" presStyleCnt="4">
        <dgm:presLayoutVars>
          <dgm:bulletEnabled val="1"/>
        </dgm:presLayoutVars>
      </dgm:prSet>
      <dgm:spPr/>
    </dgm:pt>
    <dgm:pt modelId="{7A93CDF7-0F6C-47BD-8E28-7FCA5AC443FE}" type="pres">
      <dgm:prSet presAssocID="{356C3F6B-7742-4A04-9A4E-CF93E02C73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FA63AA6-444E-422C-B48D-0076586D9CBF}" type="pres">
      <dgm:prSet presAssocID="{356C3F6B-7742-4A04-9A4E-CF93E02C7334}" presName="parentRect" presStyleLbl="alignNode1" presStyleIdx="2" presStyleCnt="4"/>
      <dgm:spPr/>
    </dgm:pt>
    <dgm:pt modelId="{455028CB-3A7B-4FEA-9861-AA7CE1072257}" type="pres">
      <dgm:prSet presAssocID="{356C3F6B-7742-4A04-9A4E-CF93E02C7334}" presName="adorn" presStyleLbl="fgAccFollow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7745ABDD-00F4-421F-80B7-BFF57EE18FCE}" type="pres">
      <dgm:prSet presAssocID="{A12A4968-BEA1-47EE-9140-DE5EC65A1B95}" presName="sibTrans" presStyleLbl="sibTrans2D1" presStyleIdx="0" presStyleCnt="0"/>
      <dgm:spPr/>
    </dgm:pt>
    <dgm:pt modelId="{97CF9A02-DA85-40B6-9871-E2F318BB71EF}" type="pres">
      <dgm:prSet presAssocID="{003853A2-953D-4C96-906E-4F4A23D2A81E}" presName="compNode" presStyleCnt="0"/>
      <dgm:spPr/>
    </dgm:pt>
    <dgm:pt modelId="{ED337ADD-2FDD-4953-B57C-AD1F4B50C13C}" type="pres">
      <dgm:prSet presAssocID="{003853A2-953D-4C96-906E-4F4A23D2A81E}" presName="childRect" presStyleLbl="bgAcc1" presStyleIdx="3" presStyleCnt="4">
        <dgm:presLayoutVars>
          <dgm:bulletEnabled val="1"/>
        </dgm:presLayoutVars>
      </dgm:prSet>
      <dgm:spPr/>
    </dgm:pt>
    <dgm:pt modelId="{C077705F-69E9-4765-8BAB-9AD5393A2A5F}" type="pres">
      <dgm:prSet presAssocID="{003853A2-953D-4C96-906E-4F4A23D2A81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0ACDBAB-D1FD-4D42-B66E-B7321B9A7ADB}" type="pres">
      <dgm:prSet presAssocID="{003853A2-953D-4C96-906E-4F4A23D2A81E}" presName="parentRect" presStyleLbl="alignNode1" presStyleIdx="3" presStyleCnt="4"/>
      <dgm:spPr/>
    </dgm:pt>
    <dgm:pt modelId="{5DEF383C-4C8A-4CD1-93EC-9CC326F312C9}" type="pres">
      <dgm:prSet presAssocID="{003853A2-953D-4C96-906E-4F4A23D2A81E}" presName="adorn" presStyleLbl="fgAccFollowNod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B9ED332B-BC0C-4373-A03A-5781928ACFFB}" type="presOf" srcId="{356C3F6B-7742-4A04-9A4E-CF93E02C7334}" destId="{7A93CDF7-0F6C-47BD-8E28-7FCA5AC443FE}" srcOrd="0" destOrd="0" presId="urn:microsoft.com/office/officeart/2005/8/layout/bList2"/>
    <dgm:cxn modelId="{6D606432-4D57-4CE7-8EAB-A8479084332F}" type="presOf" srcId="{E68C3A4C-CB44-4738-A66C-D4380700F137}" destId="{92E34131-2B33-4949-9D9C-53BC36D1DCD0}" srcOrd="0" destOrd="0" presId="urn:microsoft.com/office/officeart/2005/8/layout/bList2"/>
    <dgm:cxn modelId="{32C0F734-15B8-404F-8772-BCD1C176415B}" srcId="{908BBA18-DA2D-4012-8709-26011A726968}" destId="{2A8ECA3A-5FD6-4E0D-BAE9-982B33A74922}" srcOrd="1" destOrd="0" parTransId="{DB6F13B8-86BE-446B-8BB4-75E397861596}" sibTransId="{5465EE27-4478-4B5F-AA89-601801742174}"/>
    <dgm:cxn modelId="{367A6748-AD44-443B-BC4B-6143652A7FCA}" type="presOf" srcId="{356C3F6B-7742-4A04-9A4E-CF93E02C7334}" destId="{9FA63AA6-444E-422C-B48D-0076586D9CBF}" srcOrd="1" destOrd="0" presId="urn:microsoft.com/office/officeart/2005/8/layout/bList2"/>
    <dgm:cxn modelId="{4C35136E-CDAF-40F8-B9C9-16B3A398165B}" type="presOf" srcId="{2A8ECA3A-5FD6-4E0D-BAE9-982B33A74922}" destId="{A3FC1759-5F5C-4FE6-9A59-271097AB0116}" srcOrd="1" destOrd="0" presId="urn:microsoft.com/office/officeart/2005/8/layout/bList2"/>
    <dgm:cxn modelId="{071AF450-E7D3-4776-BF3D-5AF81085370E}" type="presOf" srcId="{6AE689EE-8A16-47C9-8F2E-231C7B357F45}" destId="{CF329F5B-CA07-467D-BCF1-8A38F596BEDC}" srcOrd="0" destOrd="0" presId="urn:microsoft.com/office/officeart/2005/8/layout/bList2"/>
    <dgm:cxn modelId="{FC940E55-329A-4963-A44B-3B43D5AF7E30}" type="presOf" srcId="{4B2EEFBF-D969-4AD2-9806-8A5C21E64AA1}" destId="{A29DE761-2EF3-405F-9087-B2325AFF9827}" srcOrd="0" destOrd="0" presId="urn:microsoft.com/office/officeart/2005/8/layout/bList2"/>
    <dgm:cxn modelId="{1C6F275A-31FA-4E08-B086-5BC352A09E24}" type="presOf" srcId="{5465EE27-4478-4B5F-AA89-601801742174}" destId="{89768AA6-6F2F-4D2A-8EA4-6FA552C514B3}" srcOrd="0" destOrd="0" presId="urn:microsoft.com/office/officeart/2005/8/layout/bList2"/>
    <dgm:cxn modelId="{690DE47D-9C04-4FB6-922D-CC7EFF72906D}" type="presOf" srcId="{734C521E-504F-49D7-B1FF-0DF3FBDFB1CB}" destId="{A4BAFD5A-0622-4057-AB9E-480DD5B7F1A8}" srcOrd="0" destOrd="0" presId="urn:microsoft.com/office/officeart/2005/8/layout/bList2"/>
    <dgm:cxn modelId="{2CC9B57F-BE2E-4D4D-AD3F-054E724CC298}" type="presOf" srcId="{003853A2-953D-4C96-906E-4F4A23D2A81E}" destId="{C077705F-69E9-4765-8BAB-9AD5393A2A5F}" srcOrd="0" destOrd="0" presId="urn:microsoft.com/office/officeart/2005/8/layout/bList2"/>
    <dgm:cxn modelId="{935E0188-BB9B-4373-82D7-367D3CFAE3A1}" type="presOf" srcId="{908BBA18-DA2D-4012-8709-26011A726968}" destId="{288E11DB-ABD4-4F80-A777-9CD124971154}" srcOrd="0" destOrd="0" presId="urn:microsoft.com/office/officeart/2005/8/layout/bList2"/>
    <dgm:cxn modelId="{16C26A9F-E7B0-43D6-BF6B-E42E5611048F}" srcId="{908BBA18-DA2D-4012-8709-26011A726968}" destId="{356C3F6B-7742-4A04-9A4E-CF93E02C7334}" srcOrd="2" destOrd="0" parTransId="{E03A2F1C-386F-4B55-BA7E-5D693E092DF0}" sibTransId="{A12A4968-BEA1-47EE-9140-DE5EC65A1B95}"/>
    <dgm:cxn modelId="{8FA36AA9-0BE8-4C43-B4A8-FEA96681B202}" type="presOf" srcId="{6AE689EE-8A16-47C9-8F2E-231C7B357F45}" destId="{141569DF-AE0D-477D-8866-0C6ABDA5D1CD}" srcOrd="1" destOrd="0" presId="urn:microsoft.com/office/officeart/2005/8/layout/bList2"/>
    <dgm:cxn modelId="{B8B3C1B1-9711-4A5F-8B25-2ABEA0003790}" srcId="{908BBA18-DA2D-4012-8709-26011A726968}" destId="{003853A2-953D-4C96-906E-4F4A23D2A81E}" srcOrd="3" destOrd="0" parTransId="{F2B3A504-1B63-4A88-9CBF-65B57DDD8FF7}" sibTransId="{CE92BC9A-BBE6-4E79-8423-22514B3AF51C}"/>
    <dgm:cxn modelId="{526805BE-CBF0-4AD0-8AB3-79A2A9F42657}" srcId="{003853A2-953D-4C96-906E-4F4A23D2A81E}" destId="{F2AA3AF3-0D92-48F3-9F60-51CA7E5D7C06}" srcOrd="0" destOrd="0" parTransId="{12578AAE-271F-4FFE-8543-52A075145946}" sibTransId="{73D2EF69-AB57-498A-88FE-A76763F4F987}"/>
    <dgm:cxn modelId="{3C518BBF-70F4-4828-BD65-709A94198BB9}" srcId="{2A8ECA3A-5FD6-4E0D-BAE9-982B33A74922}" destId="{734C521E-504F-49D7-B1FF-0DF3FBDFB1CB}" srcOrd="0" destOrd="0" parTransId="{489BCE53-806D-4B02-8E21-F18256A04039}" sibTransId="{110BE563-16C0-4802-87B0-0457824D7F7D}"/>
    <dgm:cxn modelId="{224FA5BF-BEE0-4F19-BFCD-091962964FFC}" type="presOf" srcId="{F2AA3AF3-0D92-48F3-9F60-51CA7E5D7C06}" destId="{ED337ADD-2FDD-4953-B57C-AD1F4B50C13C}" srcOrd="0" destOrd="0" presId="urn:microsoft.com/office/officeart/2005/8/layout/bList2"/>
    <dgm:cxn modelId="{C89B04D3-9D2B-4C5C-AC29-3AE807859696}" srcId="{6AE689EE-8A16-47C9-8F2E-231C7B357F45}" destId="{4B2EEFBF-D969-4AD2-9806-8A5C21E64AA1}" srcOrd="0" destOrd="0" parTransId="{A9ED3CF9-C74A-4D85-A194-3EB3A3B216DD}" sibTransId="{DCDC4441-D497-4C07-9B3C-DC59C127F937}"/>
    <dgm:cxn modelId="{C56925D5-C3FC-4F44-A149-7FF3C6823B08}" type="presOf" srcId="{BE1A1476-E3B0-44FF-88C3-0CF37E155C69}" destId="{6DC83EF6-1140-48EB-A7F6-F41BE95E8781}" srcOrd="0" destOrd="0" presId="urn:microsoft.com/office/officeart/2005/8/layout/bList2"/>
    <dgm:cxn modelId="{AB0592D5-8FCB-4E5B-97DE-D20D5BFBF7AE}" srcId="{356C3F6B-7742-4A04-9A4E-CF93E02C7334}" destId="{E68C3A4C-CB44-4738-A66C-D4380700F137}" srcOrd="0" destOrd="0" parTransId="{48F0C96C-A02A-4B53-A82C-73B67F1F19F4}" sibTransId="{D0432BD1-ADC4-4E54-B316-11E78B63CDFE}"/>
    <dgm:cxn modelId="{067323D7-9B96-4004-AC27-863762395033}" type="presOf" srcId="{2A8ECA3A-5FD6-4E0D-BAE9-982B33A74922}" destId="{BA67D98F-6FEE-4547-A8D0-B211A9B8F3BA}" srcOrd="0" destOrd="0" presId="urn:microsoft.com/office/officeart/2005/8/layout/bList2"/>
    <dgm:cxn modelId="{E14EA5EA-D95C-400F-AF57-F06EB34714D2}" type="presOf" srcId="{003853A2-953D-4C96-906E-4F4A23D2A81E}" destId="{70ACDBAB-D1FD-4D42-B66E-B7321B9A7ADB}" srcOrd="1" destOrd="0" presId="urn:microsoft.com/office/officeart/2005/8/layout/bList2"/>
    <dgm:cxn modelId="{FD4BB7F0-DF3A-40EA-9CA5-A334FEB035CB}" type="presOf" srcId="{A12A4968-BEA1-47EE-9140-DE5EC65A1B95}" destId="{7745ABDD-00F4-421F-80B7-BFF57EE18FCE}" srcOrd="0" destOrd="0" presId="urn:microsoft.com/office/officeart/2005/8/layout/bList2"/>
    <dgm:cxn modelId="{7633ACF4-2C08-452F-8A34-884ED77A5C8D}" srcId="{908BBA18-DA2D-4012-8709-26011A726968}" destId="{6AE689EE-8A16-47C9-8F2E-231C7B357F45}" srcOrd="0" destOrd="0" parTransId="{97ED55CC-0A13-4634-B30D-C16F46B12B3E}" sibTransId="{BE1A1476-E3B0-44FF-88C3-0CF37E155C69}"/>
    <dgm:cxn modelId="{B5453A03-5F84-4BB7-8A94-CE2E22DE8FAC}" type="presParOf" srcId="{288E11DB-ABD4-4F80-A777-9CD124971154}" destId="{9D554124-7076-44BE-8634-30170A7E586C}" srcOrd="0" destOrd="0" presId="urn:microsoft.com/office/officeart/2005/8/layout/bList2"/>
    <dgm:cxn modelId="{2A1A0878-CE78-41D6-9C51-F30AB1E6B496}" type="presParOf" srcId="{9D554124-7076-44BE-8634-30170A7E586C}" destId="{A29DE761-2EF3-405F-9087-B2325AFF9827}" srcOrd="0" destOrd="0" presId="urn:microsoft.com/office/officeart/2005/8/layout/bList2"/>
    <dgm:cxn modelId="{3080404D-DFD0-424D-86D7-312E8DBC39A1}" type="presParOf" srcId="{9D554124-7076-44BE-8634-30170A7E586C}" destId="{CF329F5B-CA07-467D-BCF1-8A38F596BEDC}" srcOrd="1" destOrd="0" presId="urn:microsoft.com/office/officeart/2005/8/layout/bList2"/>
    <dgm:cxn modelId="{43537239-3C4F-48CB-96FF-1720E3375D0C}" type="presParOf" srcId="{9D554124-7076-44BE-8634-30170A7E586C}" destId="{141569DF-AE0D-477D-8866-0C6ABDA5D1CD}" srcOrd="2" destOrd="0" presId="urn:microsoft.com/office/officeart/2005/8/layout/bList2"/>
    <dgm:cxn modelId="{CADD37C7-6DE7-4B56-97AF-5F65BE105825}" type="presParOf" srcId="{9D554124-7076-44BE-8634-30170A7E586C}" destId="{08553F2D-4900-4B62-94BF-7283466AE9BB}" srcOrd="3" destOrd="0" presId="urn:microsoft.com/office/officeart/2005/8/layout/bList2"/>
    <dgm:cxn modelId="{D56E1D57-EC8A-4635-B26C-3953CAEEBA1C}" type="presParOf" srcId="{288E11DB-ABD4-4F80-A777-9CD124971154}" destId="{6DC83EF6-1140-48EB-A7F6-F41BE95E8781}" srcOrd="1" destOrd="0" presId="urn:microsoft.com/office/officeart/2005/8/layout/bList2"/>
    <dgm:cxn modelId="{3E0AF682-53CC-4CBF-90A0-E5FEE67CF596}" type="presParOf" srcId="{288E11DB-ABD4-4F80-A777-9CD124971154}" destId="{F6A6B209-158E-48FC-929E-5C4789A6B606}" srcOrd="2" destOrd="0" presId="urn:microsoft.com/office/officeart/2005/8/layout/bList2"/>
    <dgm:cxn modelId="{B3CCA056-1958-4CC8-B1C3-5EA1A608C881}" type="presParOf" srcId="{F6A6B209-158E-48FC-929E-5C4789A6B606}" destId="{A4BAFD5A-0622-4057-AB9E-480DD5B7F1A8}" srcOrd="0" destOrd="0" presId="urn:microsoft.com/office/officeart/2005/8/layout/bList2"/>
    <dgm:cxn modelId="{4FF577E6-64B6-4696-9A14-E72E8D6FA287}" type="presParOf" srcId="{F6A6B209-158E-48FC-929E-5C4789A6B606}" destId="{BA67D98F-6FEE-4547-A8D0-B211A9B8F3BA}" srcOrd="1" destOrd="0" presId="urn:microsoft.com/office/officeart/2005/8/layout/bList2"/>
    <dgm:cxn modelId="{76E39D01-276D-4010-8878-96DFCCC8CABA}" type="presParOf" srcId="{F6A6B209-158E-48FC-929E-5C4789A6B606}" destId="{A3FC1759-5F5C-4FE6-9A59-271097AB0116}" srcOrd="2" destOrd="0" presId="urn:microsoft.com/office/officeart/2005/8/layout/bList2"/>
    <dgm:cxn modelId="{1723EE7F-68DD-4F0B-B8B3-5CB28683A03E}" type="presParOf" srcId="{F6A6B209-158E-48FC-929E-5C4789A6B606}" destId="{48442197-52AA-41FC-A351-ADF1EDA44483}" srcOrd="3" destOrd="0" presId="urn:microsoft.com/office/officeart/2005/8/layout/bList2"/>
    <dgm:cxn modelId="{F6231546-2857-4455-B1B9-E7303B0DBB10}" type="presParOf" srcId="{288E11DB-ABD4-4F80-A777-9CD124971154}" destId="{89768AA6-6F2F-4D2A-8EA4-6FA552C514B3}" srcOrd="3" destOrd="0" presId="urn:microsoft.com/office/officeart/2005/8/layout/bList2"/>
    <dgm:cxn modelId="{D90CF49C-5A0A-45EE-AC55-F0DF8C4F425F}" type="presParOf" srcId="{288E11DB-ABD4-4F80-A777-9CD124971154}" destId="{52D8812D-03ED-40CD-A9F7-C0B2B919A04C}" srcOrd="4" destOrd="0" presId="urn:microsoft.com/office/officeart/2005/8/layout/bList2"/>
    <dgm:cxn modelId="{1D6BF913-852F-4667-B7C4-A7564A485300}" type="presParOf" srcId="{52D8812D-03ED-40CD-A9F7-C0B2B919A04C}" destId="{92E34131-2B33-4949-9D9C-53BC36D1DCD0}" srcOrd="0" destOrd="0" presId="urn:microsoft.com/office/officeart/2005/8/layout/bList2"/>
    <dgm:cxn modelId="{A35A7598-B09B-431A-8132-3C9D225494BC}" type="presParOf" srcId="{52D8812D-03ED-40CD-A9F7-C0B2B919A04C}" destId="{7A93CDF7-0F6C-47BD-8E28-7FCA5AC443FE}" srcOrd="1" destOrd="0" presId="urn:microsoft.com/office/officeart/2005/8/layout/bList2"/>
    <dgm:cxn modelId="{6362BF0F-EED2-44A1-843C-037D3ED213AC}" type="presParOf" srcId="{52D8812D-03ED-40CD-A9F7-C0B2B919A04C}" destId="{9FA63AA6-444E-422C-B48D-0076586D9CBF}" srcOrd="2" destOrd="0" presId="urn:microsoft.com/office/officeart/2005/8/layout/bList2"/>
    <dgm:cxn modelId="{FC96A6C8-3FC7-44A2-9003-F6660E06B691}" type="presParOf" srcId="{52D8812D-03ED-40CD-A9F7-C0B2B919A04C}" destId="{455028CB-3A7B-4FEA-9861-AA7CE1072257}" srcOrd="3" destOrd="0" presId="urn:microsoft.com/office/officeart/2005/8/layout/bList2"/>
    <dgm:cxn modelId="{0E2AA009-0F25-4A6C-88D0-DA3555FC5B91}" type="presParOf" srcId="{288E11DB-ABD4-4F80-A777-9CD124971154}" destId="{7745ABDD-00F4-421F-80B7-BFF57EE18FCE}" srcOrd="5" destOrd="0" presId="urn:microsoft.com/office/officeart/2005/8/layout/bList2"/>
    <dgm:cxn modelId="{FD545FBF-A8AC-4D5B-A2CC-AB732BB3D5E0}" type="presParOf" srcId="{288E11DB-ABD4-4F80-A777-9CD124971154}" destId="{97CF9A02-DA85-40B6-9871-E2F318BB71EF}" srcOrd="6" destOrd="0" presId="urn:microsoft.com/office/officeart/2005/8/layout/bList2"/>
    <dgm:cxn modelId="{98520AC4-BEA6-4A63-96A3-3E233573CF6A}" type="presParOf" srcId="{97CF9A02-DA85-40B6-9871-E2F318BB71EF}" destId="{ED337ADD-2FDD-4953-B57C-AD1F4B50C13C}" srcOrd="0" destOrd="0" presId="urn:microsoft.com/office/officeart/2005/8/layout/bList2"/>
    <dgm:cxn modelId="{4AD538A3-BE03-448F-AB2A-0D7B32F611FF}" type="presParOf" srcId="{97CF9A02-DA85-40B6-9871-E2F318BB71EF}" destId="{C077705F-69E9-4765-8BAB-9AD5393A2A5F}" srcOrd="1" destOrd="0" presId="urn:microsoft.com/office/officeart/2005/8/layout/bList2"/>
    <dgm:cxn modelId="{9449ACD1-A341-456E-879E-1A7102A92039}" type="presParOf" srcId="{97CF9A02-DA85-40B6-9871-E2F318BB71EF}" destId="{70ACDBAB-D1FD-4D42-B66E-B7321B9A7ADB}" srcOrd="2" destOrd="0" presId="urn:microsoft.com/office/officeart/2005/8/layout/bList2"/>
    <dgm:cxn modelId="{D8EEE4ED-E1FE-40F1-AEC4-E87A4C442F21}" type="presParOf" srcId="{97CF9A02-DA85-40B6-9871-E2F318BB71EF}" destId="{5DEF383C-4C8A-4CD1-93EC-9CC326F312C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DE761-2EF3-405F-9087-B2325AFF9827}">
      <dsp:nvSpPr>
        <dsp:cNvPr id="0" name=""/>
        <dsp:cNvSpPr/>
      </dsp:nvSpPr>
      <dsp:spPr>
        <a:xfrm>
          <a:off x="8588" y="1648873"/>
          <a:ext cx="2554312" cy="19067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220980" rIns="73660" bIns="73660" numCol="1" spcCol="1270" anchor="t" anchorCtr="0">
          <a:noAutofit/>
        </a:bodyPr>
        <a:lstStyle/>
        <a:p>
          <a:pPr marL="285750" lvl="1" indent="-285750" algn="ctr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5800" kern="1200" dirty="0"/>
            <a:t>2900</a:t>
          </a:r>
          <a:endParaRPr lang="en-US" sz="5800" kern="1200" dirty="0"/>
        </a:p>
      </dsp:txBody>
      <dsp:txXfrm>
        <a:off x="53265" y="1693550"/>
        <a:ext cx="2464958" cy="1862063"/>
      </dsp:txXfrm>
    </dsp:sp>
    <dsp:sp modelId="{141569DF-AE0D-477D-8866-0C6ABDA5D1CD}">
      <dsp:nvSpPr>
        <dsp:cNvPr id="0" name=""/>
        <dsp:cNvSpPr/>
      </dsp:nvSpPr>
      <dsp:spPr>
        <a:xfrm>
          <a:off x="8588" y="3555614"/>
          <a:ext cx="2554312" cy="819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Среднее колличество звонков в месяц</a:t>
          </a:r>
          <a:endParaRPr lang="en-US" sz="1500" kern="1200" dirty="0"/>
        </a:p>
      </dsp:txBody>
      <dsp:txXfrm>
        <a:off x="8588" y="3555614"/>
        <a:ext cx="1798811" cy="819898"/>
      </dsp:txXfrm>
    </dsp:sp>
    <dsp:sp modelId="{08553F2D-4900-4B62-94BF-7283466AE9BB}">
      <dsp:nvSpPr>
        <dsp:cNvPr id="0" name=""/>
        <dsp:cNvSpPr/>
      </dsp:nvSpPr>
      <dsp:spPr>
        <a:xfrm>
          <a:off x="1906683" y="3672803"/>
          <a:ext cx="839957" cy="9200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AFD5A-0622-4057-AB9E-480DD5B7F1A8}">
      <dsp:nvSpPr>
        <dsp:cNvPr id="0" name=""/>
        <dsp:cNvSpPr/>
      </dsp:nvSpPr>
      <dsp:spPr>
        <a:xfrm>
          <a:off x="2968126" y="1655395"/>
          <a:ext cx="2554312" cy="19067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220980" rIns="73660" bIns="73660" numCol="1" spcCol="1270" anchor="t" anchorCtr="0">
          <a:noAutofit/>
        </a:bodyPr>
        <a:lstStyle/>
        <a:p>
          <a:pPr marL="285750" lvl="1" indent="-285750" algn="ctr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5800" kern="1200" dirty="0"/>
            <a:t>49</a:t>
          </a:r>
          <a:r>
            <a:rPr lang="lt-LT" sz="5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en-US" sz="5800" b="1" kern="1200" dirty="0"/>
        </a:p>
      </dsp:txBody>
      <dsp:txXfrm>
        <a:off x="3012803" y="1700072"/>
        <a:ext cx="2464958" cy="1862063"/>
      </dsp:txXfrm>
    </dsp:sp>
    <dsp:sp modelId="{A3FC1759-5F5C-4FE6-9A59-271097AB0116}">
      <dsp:nvSpPr>
        <dsp:cNvPr id="0" name=""/>
        <dsp:cNvSpPr/>
      </dsp:nvSpPr>
      <dsp:spPr>
        <a:xfrm>
          <a:off x="2968126" y="3562135"/>
          <a:ext cx="2554312" cy="819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Отвеченно</a:t>
          </a:r>
          <a:endParaRPr lang="en-US" sz="1500" kern="1200" dirty="0"/>
        </a:p>
      </dsp:txBody>
      <dsp:txXfrm>
        <a:off x="2968126" y="3562135"/>
        <a:ext cx="1798811" cy="819898"/>
      </dsp:txXfrm>
    </dsp:sp>
    <dsp:sp modelId="{48442197-52AA-41FC-A351-ADF1EDA44483}">
      <dsp:nvSpPr>
        <dsp:cNvPr id="0" name=""/>
        <dsp:cNvSpPr/>
      </dsp:nvSpPr>
      <dsp:spPr>
        <a:xfrm>
          <a:off x="4839195" y="3692369"/>
          <a:ext cx="894009" cy="8940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34131-2B33-4949-9D9C-53BC36D1DCD0}">
      <dsp:nvSpPr>
        <dsp:cNvPr id="0" name=""/>
        <dsp:cNvSpPr/>
      </dsp:nvSpPr>
      <dsp:spPr>
        <a:xfrm>
          <a:off x="5954690" y="1655395"/>
          <a:ext cx="2554312" cy="19067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220980" rIns="73660" bIns="73660" numCol="1" spcCol="1270" anchor="t" anchorCtr="0">
          <a:noAutofit/>
        </a:bodyPr>
        <a:lstStyle/>
        <a:p>
          <a:pPr marL="285750" lvl="1" indent="-285750" algn="ctr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800" kern="1200" dirty="0"/>
            <a:t>До 1ч.</a:t>
          </a:r>
          <a:endParaRPr lang="en-US" sz="5800" kern="1200" dirty="0"/>
        </a:p>
      </dsp:txBody>
      <dsp:txXfrm>
        <a:off x="5999367" y="1700072"/>
        <a:ext cx="2464958" cy="1862063"/>
      </dsp:txXfrm>
    </dsp:sp>
    <dsp:sp modelId="{9FA63AA6-444E-422C-B48D-0076586D9CBF}">
      <dsp:nvSpPr>
        <dsp:cNvPr id="0" name=""/>
        <dsp:cNvSpPr/>
      </dsp:nvSpPr>
      <dsp:spPr>
        <a:xfrm>
          <a:off x="5954690" y="3562135"/>
          <a:ext cx="2554312" cy="819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Нормативная продолжительность звонка</a:t>
          </a:r>
          <a:endParaRPr lang="en-US" sz="1500" kern="1200" dirty="0"/>
        </a:p>
      </dsp:txBody>
      <dsp:txXfrm>
        <a:off x="5954690" y="3562135"/>
        <a:ext cx="1798811" cy="819898"/>
      </dsp:txXfrm>
    </dsp:sp>
    <dsp:sp modelId="{455028CB-3A7B-4FEA-9861-AA7CE1072257}">
      <dsp:nvSpPr>
        <dsp:cNvPr id="0" name=""/>
        <dsp:cNvSpPr/>
      </dsp:nvSpPr>
      <dsp:spPr>
        <a:xfrm>
          <a:off x="7825759" y="3692369"/>
          <a:ext cx="894009" cy="8940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37ADD-2FDD-4953-B57C-AD1F4B50C13C}">
      <dsp:nvSpPr>
        <dsp:cNvPr id="0" name=""/>
        <dsp:cNvSpPr/>
      </dsp:nvSpPr>
      <dsp:spPr>
        <a:xfrm>
          <a:off x="8941254" y="1655395"/>
          <a:ext cx="2554312" cy="19067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220980" rIns="73660" bIns="73660" numCol="1" spcCol="1270" anchor="t" anchorCtr="0">
          <a:noAutofit/>
        </a:bodyPr>
        <a:lstStyle/>
        <a:p>
          <a:pPr marL="285750" lvl="1" indent="-285750" algn="ctr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5800" kern="1200" dirty="0"/>
            <a:t>24 </a:t>
          </a:r>
          <a:r>
            <a:rPr lang="ru-RU" sz="5800" kern="1200" dirty="0"/>
            <a:t>ч</a:t>
          </a:r>
          <a:r>
            <a:rPr lang="lt-LT" sz="5800" kern="1200" dirty="0"/>
            <a:t>.</a:t>
          </a:r>
          <a:endParaRPr lang="en-US" sz="5800" kern="1200" dirty="0"/>
        </a:p>
      </dsp:txBody>
      <dsp:txXfrm>
        <a:off x="8985931" y="1700072"/>
        <a:ext cx="2464958" cy="1862063"/>
      </dsp:txXfrm>
    </dsp:sp>
    <dsp:sp modelId="{70ACDBAB-D1FD-4D42-B66E-B7321B9A7ADB}">
      <dsp:nvSpPr>
        <dsp:cNvPr id="0" name=""/>
        <dsp:cNvSpPr/>
      </dsp:nvSpPr>
      <dsp:spPr>
        <a:xfrm>
          <a:off x="8941254" y="3562135"/>
          <a:ext cx="2554312" cy="819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Отвечаем на письма в электронной почте в течении</a:t>
          </a:r>
          <a:r>
            <a:rPr lang="lt-LT" sz="1500" kern="1200" dirty="0"/>
            <a:t>:</a:t>
          </a:r>
          <a:endParaRPr lang="en-US" sz="1500" kern="1200" dirty="0"/>
        </a:p>
      </dsp:txBody>
      <dsp:txXfrm>
        <a:off x="8941254" y="3562135"/>
        <a:ext cx="1798811" cy="819898"/>
      </dsp:txXfrm>
    </dsp:sp>
    <dsp:sp modelId="{5DEF383C-4C8A-4CD1-93EC-9CC326F312C9}">
      <dsp:nvSpPr>
        <dsp:cNvPr id="0" name=""/>
        <dsp:cNvSpPr/>
      </dsp:nvSpPr>
      <dsp:spPr>
        <a:xfrm>
          <a:off x="10812323" y="3692369"/>
          <a:ext cx="894009" cy="8940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2EA5-2663-47B6-8A9F-F4555E0DE0B0}" type="datetimeFigureOut">
              <a:rPr lang="lt-LT" smtClean="0"/>
              <a:t>2020-11-24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0F58-D3D7-40B9-8B2C-54BB26E8A7B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995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EB5F-D199-4D3B-961C-72028A289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C85DF-CE70-4C12-8FB5-B040A1AA2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75BAC-3DE9-4279-8AB9-8E4DC232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A876-DD7E-4651-89A1-035B7340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31ADE-93ED-4B51-AA99-F0F45791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03F6-9677-4467-B989-41EACAB1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D8AB2-A380-463B-8610-DA55BFC20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9F4A6-A6ED-4AE7-8D40-1BD739AC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06226-05A1-412E-9311-50689DBA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9D2ED-C192-44F9-8E45-18900D72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7EB1A-C103-43A4-A491-DE23F823E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07498-3137-4E8E-AE63-27BC135BF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A8873-55F3-4923-9B55-5BA6F873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37060-4176-4B71-B8AA-86F29932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94D6-B327-420A-8D40-017ABCF5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8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56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1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6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09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0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7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FBB8-E50F-4E4B-AEAC-764072EC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B47F9-EE74-4F16-AC8E-9D89C85AB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FA3E7-5BC3-41DB-8FDD-7E2B4C29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AB99-E523-485B-8A56-DAABC90F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3B3BD-8A6F-4FA1-8B79-046E1A94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7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14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09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CFD19-E76B-4A8E-BE50-332568DD4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985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7485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2051"/>
            <a:ext cx="38608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fld id="{ACBACA95-C12F-401D-8B23-50D234BBFB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1174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7485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2051"/>
            <a:ext cx="38608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fld id="{AD6BA4FB-A21B-43A9-ACEC-78D5600ECCE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31291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7484" y="1598613"/>
            <a:ext cx="538268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598613"/>
            <a:ext cx="5382684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7484" y="3922714"/>
            <a:ext cx="538268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922714"/>
            <a:ext cx="5382684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7485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2051"/>
            <a:ext cx="38608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fld id="{553D8AB8-6674-4B35-B459-138CCB76821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4725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tusis trikampis 9">
            <a:extLst>
              <a:ext uri="{FF2B5EF4-FFF2-40B4-BE49-F238E27FC236}">
                <a16:creationId xmlns:a16="http://schemas.microsoft.com/office/drawing/2014/main" id="{BE690224-43DA-401C-9171-8C3853E015F6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upė 15">
            <a:extLst>
              <a:ext uri="{FF2B5EF4-FFF2-40B4-BE49-F238E27FC236}">
                <a16:creationId xmlns:a16="http://schemas.microsoft.com/office/drawing/2014/main" id="{5E0AD804-B60E-4BDD-BBB2-6F473155DDB8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Laisva forma 6">
              <a:extLst>
                <a:ext uri="{FF2B5EF4-FFF2-40B4-BE49-F238E27FC236}">
                  <a16:creationId xmlns:a16="http://schemas.microsoft.com/office/drawing/2014/main" id="{07478061-C81C-41B3-B564-F2371989C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7" name="Laisva forma 7">
              <a:extLst>
                <a:ext uri="{FF2B5EF4-FFF2-40B4-BE49-F238E27FC236}">
                  <a16:creationId xmlns:a16="http://schemas.microsoft.com/office/drawing/2014/main" id="{D19AA805-46A2-4215-B855-6CB16B418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lt-LT" sz="1800"/>
            </a:p>
          </p:txBody>
        </p:sp>
        <p:sp>
          <p:nvSpPr>
            <p:cNvPr id="8" name="Laisva forma 10">
              <a:extLst>
                <a:ext uri="{FF2B5EF4-FFF2-40B4-BE49-F238E27FC236}">
                  <a16:creationId xmlns:a16="http://schemas.microsoft.com/office/drawing/2014/main" id="{32F48015-D580-4942-9192-B8EFEE0B7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Tiesioji jungtis 11">
              <a:extLst>
                <a:ext uri="{FF2B5EF4-FFF2-40B4-BE49-F238E27FC236}">
                  <a16:creationId xmlns:a16="http://schemas.microsoft.com/office/drawing/2014/main" id="{28EF65A9-FE6A-4EBA-8796-39E749831131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17" name="Antrinis pavadinimas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11" name="Datos vietos rezervavimo ženklas 29">
            <a:extLst>
              <a:ext uri="{FF2B5EF4-FFF2-40B4-BE49-F238E27FC236}">
                <a16:creationId xmlns:a16="http://schemas.microsoft.com/office/drawing/2014/main" id="{048D5005-10DE-48E9-9541-62D5583A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D7BE56-E14D-430A-ADC9-37BCC42E35C4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12" name="Poraštės vietos rezervavimo ženklas 18">
            <a:extLst>
              <a:ext uri="{FF2B5EF4-FFF2-40B4-BE49-F238E27FC236}">
                <a16:creationId xmlns:a16="http://schemas.microsoft.com/office/drawing/2014/main" id="{E270F841-B6B1-4FAF-85D2-EB66284B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3" name="Skaidrės numerio vietos rezervavimo ženklas 26">
            <a:extLst>
              <a:ext uri="{FF2B5EF4-FFF2-40B4-BE49-F238E27FC236}">
                <a16:creationId xmlns:a16="http://schemas.microsoft.com/office/drawing/2014/main" id="{BD47D720-8CB1-4238-A585-5344A272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6C5DF1-843B-47DF-A912-307BCF428B70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587963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Datos vietos rezervavimo ženklas 9">
            <a:extLst>
              <a:ext uri="{FF2B5EF4-FFF2-40B4-BE49-F238E27FC236}">
                <a16:creationId xmlns:a16="http://schemas.microsoft.com/office/drawing/2014/main" id="{7B80A5A0-B8E4-4515-866A-98C67269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2CEE-7135-421B-8AFB-55BF5D739B5E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5" name="Poraštės vietos rezervavimo ženklas 21">
            <a:extLst>
              <a:ext uri="{FF2B5EF4-FFF2-40B4-BE49-F238E27FC236}">
                <a16:creationId xmlns:a16="http://schemas.microsoft.com/office/drawing/2014/main" id="{9F1A1BEB-5E7A-42F5-9944-7A63AE53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17">
            <a:extLst>
              <a:ext uri="{FF2B5EF4-FFF2-40B4-BE49-F238E27FC236}">
                <a16:creationId xmlns:a16="http://schemas.microsoft.com/office/drawing/2014/main" id="{12E64ADF-35CE-4415-9E56-53966663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D6D8-2D89-4C16-86F4-3B3179AE77DC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79763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vronas 6">
            <a:extLst>
              <a:ext uri="{FF2B5EF4-FFF2-40B4-BE49-F238E27FC236}">
                <a16:creationId xmlns:a16="http://schemas.microsoft.com/office/drawing/2014/main" id="{E4A2CFA1-18AF-4EEE-9AF1-60FB4B1E7692}"/>
              </a:ext>
            </a:extLst>
          </p:cNvPr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Ševronas 7">
            <a:extLst>
              <a:ext uri="{FF2B5EF4-FFF2-40B4-BE49-F238E27FC236}">
                <a16:creationId xmlns:a16="http://schemas.microsoft.com/office/drawing/2014/main" id="{2872D608-5E57-4384-93EE-BFBC6F79FBF4}"/>
              </a:ext>
            </a:extLst>
          </p:cNvPr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Datos vietos rezervavimo ženklas 3">
            <a:extLst>
              <a:ext uri="{FF2B5EF4-FFF2-40B4-BE49-F238E27FC236}">
                <a16:creationId xmlns:a16="http://schemas.microsoft.com/office/drawing/2014/main" id="{77837830-D892-4632-A0F3-7EDA4B5E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A5E3DD-150C-496A-A97F-679739673185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7" name="Poraštės vietos rezervavimo ženklas 4">
            <a:extLst>
              <a:ext uri="{FF2B5EF4-FFF2-40B4-BE49-F238E27FC236}">
                <a16:creationId xmlns:a16="http://schemas.microsoft.com/office/drawing/2014/main" id="{65BC3196-9E2C-4BBB-9F3E-38E43A13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8" name="Skaidrės numerio vietos rezervavimo ženklas 5">
            <a:extLst>
              <a:ext uri="{FF2B5EF4-FFF2-40B4-BE49-F238E27FC236}">
                <a16:creationId xmlns:a16="http://schemas.microsoft.com/office/drawing/2014/main" id="{4A147AD5-AABD-495E-AD9D-3C60BF8F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029D91-CF65-445C-8BFD-221C2CC16AA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701644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B42B-2684-46E7-9612-C399952C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458B4-4544-4BBE-BF4E-418F3D12F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15CA-7D80-4039-A2EA-B70A0E4C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05FB-94BA-458D-A03D-CD92D279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130C7-75BC-4B96-81D9-53B4FBE2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6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2EDF55A-70E5-4E93-93DF-B83A9CFD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EF8CB9-062D-4D6A-BBB4-D8B0B0CD48E8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5D0B92D-F618-45FF-8D05-B807F789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B02920A-E002-44C4-9D5E-AC5BE1E5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BDC015-3269-4DCB-93CE-CB198D46CE5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128465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97BE2A76-B31D-4876-B108-CA017A11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D259A7-DEF9-46E9-A3BE-3D0EE4DF6B9A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F9CB8ED-F2CC-4B49-AF4A-65F88F4F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632D8C5E-4A9C-4047-99EA-7511C302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CC859A-842D-4D93-A4DA-7E873AA0013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0218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FFD9664F-74EF-488C-BDB6-63013498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9DD2C8-122A-42F4-AAA6-75553DA90312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18E5ED2E-03A3-41CA-A874-88005B43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73D6714-0049-40FE-85EE-2D1A7AD0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5F8A32-9E52-4B21-B571-9F72367F4B7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864192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9">
            <a:extLst>
              <a:ext uri="{FF2B5EF4-FFF2-40B4-BE49-F238E27FC236}">
                <a16:creationId xmlns:a16="http://schemas.microsoft.com/office/drawing/2014/main" id="{D99107ED-678F-48FF-B102-9137458B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36AE-F8C2-4978-BBDE-4979B66A7D50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3" name="Poraštės vietos rezervavimo ženklas 21">
            <a:extLst>
              <a:ext uri="{FF2B5EF4-FFF2-40B4-BE49-F238E27FC236}">
                <a16:creationId xmlns:a16="http://schemas.microsoft.com/office/drawing/2014/main" id="{03828708-AB66-4969-A75F-A16C09C6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17">
            <a:extLst>
              <a:ext uri="{FF2B5EF4-FFF2-40B4-BE49-F238E27FC236}">
                <a16:creationId xmlns:a16="http://schemas.microsoft.com/office/drawing/2014/main" id="{23567A24-68C0-4838-9094-06CAADA2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ABAA-7B55-422E-9E1F-DE7110D46B93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75803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92BC4C3-1373-4F13-84CD-80FDB004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11283C-4683-43E6-9E1B-3AB215CD0B5E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DD77BF7-8DAB-4B4C-969B-4B7DC632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2FA04F2-799F-4446-8257-26B6D84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E0021A-73DE-4245-A65E-CBADB2D45E3F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191724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isva forma 7">
            <a:extLst>
              <a:ext uri="{FF2B5EF4-FFF2-40B4-BE49-F238E27FC236}">
                <a16:creationId xmlns:a16="http://schemas.microsoft.com/office/drawing/2014/main" id="{17BCCAA2-6305-4064-8891-27C3ABECE3EC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Laisva forma 8">
            <a:extLst>
              <a:ext uri="{FF2B5EF4-FFF2-40B4-BE49-F238E27FC236}">
                <a16:creationId xmlns:a16="http://schemas.microsoft.com/office/drawing/2014/main" id="{170342B8-7FF0-4744-9C45-97FA85701423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lt-LT" sz="1800"/>
          </a:p>
        </p:txBody>
      </p:sp>
      <p:sp>
        <p:nvSpPr>
          <p:cNvPr id="7" name="Statusis trikampis 9">
            <a:extLst>
              <a:ext uri="{FF2B5EF4-FFF2-40B4-BE49-F238E27FC236}">
                <a16:creationId xmlns:a16="http://schemas.microsoft.com/office/drawing/2014/main" id="{108C4B33-7C8A-4DDE-8781-97BA20BC6EE8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Tiesioji jungtis 10">
            <a:extLst>
              <a:ext uri="{FF2B5EF4-FFF2-40B4-BE49-F238E27FC236}">
                <a16:creationId xmlns:a16="http://schemas.microsoft.com/office/drawing/2014/main" id="{704DBEF6-247C-4AD1-B476-80F169233029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evronas 11">
            <a:extLst>
              <a:ext uri="{FF2B5EF4-FFF2-40B4-BE49-F238E27FC236}">
                <a16:creationId xmlns:a16="http://schemas.microsoft.com/office/drawing/2014/main" id="{FE649AF9-3634-4DCB-99FE-EF68499A84FD}"/>
              </a:ext>
            </a:extLst>
          </p:cNvPr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Ševronas 12">
            <a:extLst>
              <a:ext uri="{FF2B5EF4-FFF2-40B4-BE49-F238E27FC236}">
                <a16:creationId xmlns:a16="http://schemas.microsoft.com/office/drawing/2014/main" id="{7A501C1D-FE8B-419C-BED9-BE4894B7D7CF}"/>
              </a:ext>
            </a:extLst>
          </p:cNvPr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11" name="Datos vietos rezervavimo ženklas 4">
            <a:extLst>
              <a:ext uri="{FF2B5EF4-FFF2-40B4-BE49-F238E27FC236}">
                <a16:creationId xmlns:a16="http://schemas.microsoft.com/office/drawing/2014/main" id="{B814BAF2-970A-457F-8EB0-30D6561D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B412D94-A637-4C49-BAEE-AC4FEC15D257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12" name="Poraštės vietos rezervavimo ženklas 5">
            <a:extLst>
              <a:ext uri="{FF2B5EF4-FFF2-40B4-BE49-F238E27FC236}">
                <a16:creationId xmlns:a16="http://schemas.microsoft.com/office/drawing/2014/main" id="{B8970072-F373-4C55-A467-CACACD68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3" name="Skaidrės numerio vietos rezervavimo ženklas 6">
            <a:extLst>
              <a:ext uri="{FF2B5EF4-FFF2-40B4-BE49-F238E27FC236}">
                <a16:creationId xmlns:a16="http://schemas.microsoft.com/office/drawing/2014/main" id="{793E2E8A-244B-42E1-924C-CEF91954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052A22-D5D7-49C8-B0F0-8D220434FF1B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667806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9">
            <a:extLst>
              <a:ext uri="{FF2B5EF4-FFF2-40B4-BE49-F238E27FC236}">
                <a16:creationId xmlns:a16="http://schemas.microsoft.com/office/drawing/2014/main" id="{AE6CA864-2A7C-41D4-95F7-215F3336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4846-1EA0-4968-B318-D1E03E16B133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5" name="Poraštės vietos rezervavimo ženklas 21">
            <a:extLst>
              <a:ext uri="{FF2B5EF4-FFF2-40B4-BE49-F238E27FC236}">
                <a16:creationId xmlns:a16="http://schemas.microsoft.com/office/drawing/2014/main" id="{51A6DC50-BEBD-42E9-82A2-74B1803D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17">
            <a:extLst>
              <a:ext uri="{FF2B5EF4-FFF2-40B4-BE49-F238E27FC236}">
                <a16:creationId xmlns:a16="http://schemas.microsoft.com/office/drawing/2014/main" id="{D6A93043-4F0B-4C57-A29D-0B1CB10D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CE53-01E3-4048-BE91-88D372068752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097018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9">
            <a:extLst>
              <a:ext uri="{FF2B5EF4-FFF2-40B4-BE49-F238E27FC236}">
                <a16:creationId xmlns:a16="http://schemas.microsoft.com/office/drawing/2014/main" id="{CB703D37-3B3A-442B-9244-B7DE7B2D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700A-8C71-4B6E-B8AF-5AA1775FD505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5" name="Poraštės vietos rezervavimo ženklas 21">
            <a:extLst>
              <a:ext uri="{FF2B5EF4-FFF2-40B4-BE49-F238E27FC236}">
                <a16:creationId xmlns:a16="http://schemas.microsoft.com/office/drawing/2014/main" id="{D95A2CBF-FC08-40EC-B634-8E055491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17">
            <a:extLst>
              <a:ext uri="{FF2B5EF4-FFF2-40B4-BE49-F238E27FC236}">
                <a16:creationId xmlns:a16="http://schemas.microsoft.com/office/drawing/2014/main" id="{0A46FB1B-391F-486B-B203-E18F031C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408D-EDAC-4604-9ACD-F6B07A69092D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7038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4FDE-3C80-47A3-9350-601C91C8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C218A-E4A7-451F-91EC-9299841F3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88A6-D88C-4954-8095-EECDCA9A4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2F055-7437-43C4-B353-63110C3D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D3AB5-F019-481E-A1C3-93FF4DD4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12562-78C0-4AAD-A698-08CC3F10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7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0BD-6872-44DA-8552-9FA0B1D2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7562E-499C-40B6-8C88-782D63567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1C8E3-233C-432C-B75A-943290DAD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FED4D-278D-46D7-886B-59C012915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58C61-8631-43AD-9EE3-AF8466442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DB827C-3D88-4449-AF69-CA9F55FE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D81B-2A0B-4445-B77E-F8D79C1E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D8D68-F76C-408E-846A-85F0515E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2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4BE5-29FD-4F06-B5F9-3C6A7522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1FD8D-F1DE-45E6-A1EC-18BA16FC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AA17D-7073-4BA9-BCD1-5F0E9073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E83B2-3D4E-40C8-9297-E79530DC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2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966F2-0044-4246-8488-3D13F382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F616D-5670-400D-B2FC-6627D8F0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8D452-90CB-4782-95D0-9E159F34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1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17E0-0D03-49B3-B4FA-88D37531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E522E-919B-4C00-8764-D6843BF5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A3D08-7489-439D-8E2A-7613D40E3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6A31E-1A08-43F8-9E0B-BD35B3CE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68AD0-7098-420D-B75D-6965ADD1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D48C8-8288-4F02-A094-C17556E7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7756-55C3-4BEC-BC9A-DFFBFE08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7FEA-E919-4509-A183-E7A634FBC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95678-190F-47DC-955C-6E0ACD2DC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ED20A-EFA0-491C-8EB2-033C1637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A3D7E-9C9D-47F2-8C3C-116C3252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E5E93-192A-46D3-9ADA-6DE6BE85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4C00D-C2EA-42DC-982F-81BAE9EB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F481A-1DFA-4762-BC68-E69F1E06A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BE62B-3CE5-4ABE-89E4-EEC43BA02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7AD2-1E9A-4949-89CA-52827DD24B6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83BA5-C890-4861-8263-C33A35B84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61740-0220-4527-B3A1-FE44E62BC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A2F0-7A09-4E9A-9A00-603DEFEC9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C93-C496-4BAC-B60B-9FE3A0C6FD46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4C61-226B-42C9-99EC-17BE0E69F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>
            <a:extLst>
              <a:ext uri="{FF2B5EF4-FFF2-40B4-BE49-F238E27FC236}">
                <a16:creationId xmlns:a16="http://schemas.microsoft.com/office/drawing/2014/main" id="{7C334B3C-0BB0-4805-9C8C-0640E0CA9A07}"/>
              </a:ext>
            </a:extLst>
          </p:cNvPr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7" name="Laisva forma 11">
            <a:extLst>
              <a:ext uri="{FF2B5EF4-FFF2-40B4-BE49-F238E27FC236}">
                <a16:creationId xmlns:a16="http://schemas.microsoft.com/office/drawing/2014/main" id="{D3585F50-2CB4-497A-842E-7102BFD4F89C}"/>
              </a:ext>
            </a:extLst>
          </p:cNvPr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lt-LT" sz="1800"/>
          </a:p>
        </p:txBody>
      </p:sp>
      <p:sp>
        <p:nvSpPr>
          <p:cNvPr id="14" name="Statusis trikampis 13">
            <a:extLst>
              <a:ext uri="{FF2B5EF4-FFF2-40B4-BE49-F238E27FC236}">
                <a16:creationId xmlns:a16="http://schemas.microsoft.com/office/drawing/2014/main" id="{BE33331A-946A-4D28-8913-4CA8AABC534D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Tiesioji jungtis 14">
            <a:extLst>
              <a:ext uri="{FF2B5EF4-FFF2-40B4-BE49-F238E27FC236}">
                <a16:creationId xmlns:a16="http://schemas.microsoft.com/office/drawing/2014/main" id="{361B966A-0864-462C-9B7A-D50CCF192FE1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>
            <a:extLst>
              <a:ext uri="{FF2B5EF4-FFF2-40B4-BE49-F238E27FC236}">
                <a16:creationId xmlns:a16="http://schemas.microsoft.com/office/drawing/2014/main" id="{164E4169-A817-4379-A2BE-B689D8C6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1033" name="Teksto vietos rezervavimo ženklas 29">
            <a:extLst>
              <a:ext uri="{FF2B5EF4-FFF2-40B4-BE49-F238E27FC236}">
                <a16:creationId xmlns:a16="http://schemas.microsoft.com/office/drawing/2014/main" id="{440CA4FD-200D-4AE7-8244-00D1A53312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teksto stilių</a:t>
            </a:r>
          </a:p>
          <a:p>
            <a:pPr lvl="1"/>
            <a:r>
              <a:rPr lang="lt-LT" altLang="lt-LT"/>
              <a:t>Antras lygmuo</a:t>
            </a:r>
          </a:p>
          <a:p>
            <a:pPr lvl="2"/>
            <a:r>
              <a:rPr lang="lt-LT" altLang="lt-LT"/>
              <a:t>Trečias lygmuo</a:t>
            </a:r>
          </a:p>
          <a:p>
            <a:pPr lvl="3"/>
            <a:r>
              <a:rPr lang="lt-LT" altLang="lt-LT"/>
              <a:t>Ketvirtas lygmuo</a:t>
            </a:r>
          </a:p>
          <a:p>
            <a:pPr lvl="4"/>
            <a:r>
              <a:rPr lang="lt-LT" altLang="lt-LT"/>
              <a:t>Penktas lygmuo</a:t>
            </a:r>
            <a:endParaRPr lang="en-US" altLang="lt-LT"/>
          </a:p>
        </p:txBody>
      </p:sp>
      <p:sp>
        <p:nvSpPr>
          <p:cNvPr id="10" name="Datos vietos rezervavimo ženklas 9">
            <a:extLst>
              <a:ext uri="{FF2B5EF4-FFF2-40B4-BE49-F238E27FC236}">
                <a16:creationId xmlns:a16="http://schemas.microsoft.com/office/drawing/2014/main" id="{43258F24-1680-45A8-86DA-03CFC03E1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589415E-11B3-43D3-8A2B-0ACE18C3113B}" type="datetimeFigureOut">
              <a:rPr lang="lt-LT"/>
              <a:pPr>
                <a:defRPr/>
              </a:pPr>
              <a:t>2020-11-24</a:t>
            </a:fld>
            <a:endParaRPr lang="lt-LT"/>
          </a:p>
        </p:txBody>
      </p:sp>
      <p:sp>
        <p:nvSpPr>
          <p:cNvPr id="22" name="Poraštės vietos rezervavimo ženklas 21">
            <a:extLst>
              <a:ext uri="{FF2B5EF4-FFF2-40B4-BE49-F238E27FC236}">
                <a16:creationId xmlns:a16="http://schemas.microsoft.com/office/drawing/2014/main" id="{2BE2AED6-8F7F-405F-B83D-907AF90D1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8" name="Skaidrės numerio vietos rezervavimo ženklas 17">
            <a:extLst>
              <a:ext uri="{FF2B5EF4-FFF2-40B4-BE49-F238E27FC236}">
                <a16:creationId xmlns:a16="http://schemas.microsoft.com/office/drawing/2014/main" id="{9A04D982-704C-434D-80DE-E9DB308CF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78962812-CE13-4E58-993F-15025A7CDDFF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2138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pagalba@moteriai.l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agalba@moteriai.lt" TargetMode="Externa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9C0EF8B-6665-4E47-90B5-7FCBFE13D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641" y="313399"/>
            <a:ext cx="9854213" cy="3842737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комплексный центр помощи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КСППЦ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lt-LT" dirty="0"/>
          </a:p>
        </p:txBody>
      </p:sp>
      <p:pic>
        <p:nvPicPr>
          <p:cNvPr id="2050" name="Picture 2" descr="MOTERIAI.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7" y="2330539"/>
            <a:ext cx="5577197" cy="23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4B52BD-817B-4AEC-8362-DECC5612D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921" y="1858708"/>
            <a:ext cx="5259865" cy="4356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17336" y="5547587"/>
            <a:ext cx="347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 году 23 декабря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6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полу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(2016-2019)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1922351"/>
              </p:ext>
            </p:extLst>
          </p:nvPr>
        </p:nvGraphicFramePr>
        <p:xfrm>
          <a:off x="1285336" y="1777042"/>
          <a:ext cx="9204385" cy="441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20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(2016-2019)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7529878"/>
              </p:ext>
            </p:extLst>
          </p:nvPr>
        </p:nvGraphicFramePr>
        <p:xfrm>
          <a:off x="838199" y="1825625"/>
          <a:ext cx="98326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33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222"/>
            <a:ext cx="10515600" cy="7073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Насильники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(2017-2019)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и психологическое насилие</a:t>
            </a:r>
            <a:r>
              <a:rPr lang="lt-LT" b="1" dirty="0"/>
              <a:t>)</a:t>
            </a:r>
            <a:br>
              <a:rPr lang="ru-RU" b="1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6917037"/>
              </p:ext>
            </p:extLst>
          </p:nvPr>
        </p:nvGraphicFramePr>
        <p:xfrm>
          <a:off x="838200" y="1414732"/>
          <a:ext cx="10419272" cy="499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05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помощь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(2016-2019)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4068322"/>
              </p:ext>
            </p:extLst>
          </p:nvPr>
        </p:nvGraphicFramePr>
        <p:xfrm>
          <a:off x="839788" y="1733909"/>
          <a:ext cx="10340046" cy="464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40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DD7A-CD1D-4BB6-AC6D-29DAF1D7D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12560"/>
            <a:ext cx="10363200" cy="479393"/>
          </a:xfrm>
        </p:spPr>
        <p:txBody>
          <a:bodyPr>
            <a:noAutofit/>
          </a:bodyPr>
          <a:lstStyle/>
          <a:p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против торговли людьми</a:t>
            </a:r>
            <a:b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Литовском уголовном кодексе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несколько пунктов где описываются санкции в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преступной деятельностью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людей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нелегальной работой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6F9CC-F165-43EA-B9F9-17C552C51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474" y="1677879"/>
            <a:ext cx="6569476" cy="47056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помощь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острадавшие от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принудительная проституция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ринудительный труд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других преступных действий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lt-L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Помощь</a:t>
            </a:r>
            <a:r>
              <a:rPr lang="lt-LT" sz="1800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algn="l"/>
            <a:endParaRPr lang="lt-LT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lt-LT" sz="1800" dirty="0">
                <a:solidFill>
                  <a:schemeClr val="tx1"/>
                </a:solidFill>
                <a:latin typeface="Arial" panose="020B0604020202020204" pitchFamily="34" charset="0"/>
              </a:rPr>
              <a:t>100%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информирование и консультирование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lt-LT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lt-LT" sz="1800" dirty="0">
                <a:solidFill>
                  <a:schemeClr val="tx1"/>
                </a:solidFill>
                <a:latin typeface="Arial" panose="020B0604020202020204" pitchFamily="34" charset="0"/>
              </a:rPr>
              <a:t>46%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посредничество и представительство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lt-LT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l"/>
            <a:r>
              <a:rPr lang="lt-LT" sz="1800" dirty="0">
                <a:solidFill>
                  <a:schemeClr val="tx1"/>
                </a:solidFill>
                <a:latin typeface="Arial" panose="020B0604020202020204" pitchFamily="34" charset="0"/>
              </a:rPr>
              <a:t>46%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социальных навыков, образование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lt-LT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lt-LT" sz="1800" dirty="0">
                <a:solidFill>
                  <a:schemeClr val="tx1"/>
                </a:solidFill>
                <a:latin typeface="Arial" panose="020B0604020202020204" pitchFamily="34" charset="0"/>
              </a:rPr>
              <a:t>23%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помощь в поиске работы по требованию</a:t>
            </a:r>
            <a:r>
              <a:rPr lang="lt-LT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lt-LT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l"/>
            <a:r>
              <a:rPr lang="lt-LT" sz="1800" dirty="0">
                <a:solidFill>
                  <a:schemeClr val="tx1"/>
                </a:solidFill>
                <a:latin typeface="Arial" panose="020B0604020202020204" pitchFamily="34" charset="0"/>
              </a:rPr>
              <a:t>23 %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Психологическая помощь</a:t>
            </a:r>
            <a:endParaRPr lang="lt-LT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l"/>
            <a:r>
              <a:rPr lang="lt-LT" sz="1800" dirty="0">
                <a:solidFill>
                  <a:schemeClr val="tx1"/>
                </a:solidFill>
                <a:latin typeface="Arial" panose="020B0604020202020204" pitchFamily="34" charset="0"/>
              </a:rPr>
              <a:t>15%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временное жилье</a:t>
            </a:r>
            <a:r>
              <a:rPr lang="lt-LT" sz="18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lt-LT" sz="1800" dirty="0">
                <a:solidFill>
                  <a:schemeClr val="tx1"/>
                </a:solidFill>
                <a:latin typeface="Arial" panose="020B0604020202020204" pitchFamily="34" charset="0"/>
              </a:rPr>
              <a:t>8%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юридическая помощь</a:t>
            </a:r>
            <a:r>
              <a:rPr lang="lt-LT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1FC8E-92E2-40AB-A1D9-3EF93FF5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470" y="2318705"/>
            <a:ext cx="4424594" cy="34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4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7EB2-00BC-409D-8D66-6A7DAD5B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3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Участник проектов и кампаний в программе против торговли людьми:</a:t>
            </a:r>
            <a:br>
              <a:rPr lang="ru-RU" dirty="0"/>
            </a:b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3EB59-108C-4DEC-BC97-2B58E8542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  <a:p>
            <a:r>
              <a:rPr lang="en-US" dirty="0"/>
              <a:t>The Coalition for the Abolition of Prostitution (CAP International)</a:t>
            </a:r>
            <a:endParaRPr lang="lt-LT" dirty="0"/>
          </a:p>
          <a:p>
            <a:r>
              <a:rPr lang="lt-LT" dirty="0"/>
              <a:t>European Women’s Lobby/Brussels’ Call</a:t>
            </a:r>
          </a:p>
          <a:p>
            <a:r>
              <a:rPr lang="lt-LT" dirty="0"/>
              <a:t>Big Team Support center</a:t>
            </a:r>
            <a:endParaRPr lang="lt-L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3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3933" y="3436650"/>
            <a:ext cx="6815669" cy="202324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Линия помощи женщинам</a:t>
            </a:r>
            <a:endParaRPr lang="ru-RU" sz="4400" b="1" dirty="0">
              <a:latin typeface="Harrington" panose="04040505050A02020702" pitchFamily="82" charset="0"/>
            </a:endParaRPr>
          </a:p>
          <a:p>
            <a:pPr algn="ctr"/>
            <a:r>
              <a:rPr lang="lt-LT" sz="3200" b="1" dirty="0"/>
              <a:t>www.pagalbosmoterimslinija.lt</a:t>
            </a:r>
            <a:endParaRPr lang="ru-RU" sz="3200" b="1" dirty="0"/>
          </a:p>
        </p:txBody>
      </p:sp>
      <p:pic>
        <p:nvPicPr>
          <p:cNvPr id="1026" name="Picture 2" descr="pml960-2z5ious1dxillt88dgv8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98" y="1135345"/>
            <a:ext cx="6387307" cy="27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6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8A19-2075-47E5-8717-0FD54572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7" y="982132"/>
            <a:ext cx="9601196" cy="589493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ЛИНИИ ПОМОЩИ ЖЕНЩИНАМ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8B9A-D3B6-478B-8BFC-E4F106C1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2443163"/>
            <a:ext cx="10893287" cy="3432705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ПРЕДОСТАВЛЕНИЕ ЭМОЦИОНАЛЬНОЙ ПОДДЕРЖКИ И ПОМОЩИ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ОРГАНИЗАЦИЯ ДОБРОВОЛЬЧЕСКОЙ</a:t>
            </a:r>
            <a:r>
              <a:rPr lang="lt-LT" dirty="0">
                <a:solidFill>
                  <a:schemeClr val="tx1"/>
                </a:solidFill>
              </a:rPr>
              <a:t>/</a:t>
            </a:r>
            <a:r>
              <a:rPr lang="ru-RU" dirty="0">
                <a:solidFill>
                  <a:schemeClr val="tx1"/>
                </a:solidFill>
              </a:rPr>
              <a:t>ВОЛОНТЁРСКОЙ ДЕЯТЕЛЬНОСТИ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3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3193-EBB5-4971-AD65-45A7F90A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911" y="708816"/>
            <a:ext cx="9601196" cy="546631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О нас</a:t>
            </a:r>
            <a:r>
              <a:rPr lang="lt-LT" u="sng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5BA95-2C83-4B85-B27A-E8A90561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55447"/>
            <a:ext cx="10313503" cy="501283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Визия</a:t>
            </a: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r>
              <a:rPr lang="ru-RU" dirty="0"/>
              <a:t>Услышать каждую женщину.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</a:t>
            </a: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r>
              <a:rPr lang="ru-RU" dirty="0"/>
              <a:t>Оказывать эмоциональную поддержку, развивать эмоциональную зрелость общества и распространять идею волонтёрской деятельности.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/>
              <a:t>Предоставлять качественную эмоциональную помощь непрерывно</a:t>
            </a:r>
            <a:r>
              <a:rPr lang="lt-LT" dirty="0"/>
              <a:t>;</a:t>
            </a:r>
            <a:endParaRPr lang="ru-RU" dirty="0"/>
          </a:p>
          <a:p>
            <a:r>
              <a:rPr lang="ru-RU" dirty="0"/>
              <a:t>Способствовать развитию волонтёрской деятелности</a:t>
            </a:r>
            <a:r>
              <a:rPr lang="lt-LT" dirty="0"/>
              <a:t>;</a:t>
            </a:r>
            <a:endParaRPr lang="ru-RU" dirty="0"/>
          </a:p>
          <a:p>
            <a:r>
              <a:rPr lang="ru-RU" dirty="0"/>
              <a:t>Способствовать предотвращению и профилактике в случаях суицида, кризиса и домашнего насилия</a:t>
            </a:r>
            <a:r>
              <a:rPr lang="lt-LT" dirty="0"/>
              <a:t>;</a:t>
            </a:r>
            <a:endParaRPr lang="ru-RU" dirty="0"/>
          </a:p>
          <a:p>
            <a:r>
              <a:rPr lang="ru-RU" dirty="0"/>
              <a:t>Развивать межорганизационное сотрудничество.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</a:t>
            </a: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dirty="0"/>
              <a:t>Уважение. Равенство. Солидарность. Ответственность.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09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584380"/>
            <a:ext cx="9366325" cy="933483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ТЕКУЩАЯ СИТУАЦИЯ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517863"/>
            <a:ext cx="9036423" cy="42890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800" b="1" dirty="0"/>
              <a:t>ОКОЗАНИЕ ЭМОЦИОНАЛЬНОЙ ПОДДЕРЖКИ</a:t>
            </a:r>
            <a:r>
              <a:rPr lang="lt-LT" sz="3800" b="1" dirty="0"/>
              <a:t> </a:t>
            </a:r>
          </a:p>
          <a:p>
            <a:pPr marL="0" indent="0" algn="ctr">
              <a:buNone/>
            </a:pPr>
            <a:endParaRPr lang="lt-LT" sz="1800" dirty="0"/>
          </a:p>
          <a:p>
            <a:pPr marL="0" indent="0">
              <a:buNone/>
            </a:pPr>
            <a:r>
              <a:rPr lang="ru-RU" sz="3200" b="1" i="1" dirty="0"/>
              <a:t>ПО ТЕЛЕФОНУ</a:t>
            </a:r>
            <a:r>
              <a:rPr lang="lt-LT" sz="3200" b="1" i="1" dirty="0"/>
              <a:t>: </a:t>
            </a:r>
            <a:r>
              <a:rPr lang="pt-BR" sz="3200" b="1" i="1" dirty="0"/>
              <a:t>8 800 66366</a:t>
            </a:r>
            <a:endParaRPr lang="ru-RU" sz="3200" b="1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84C22"/>
              </a:buClr>
              <a:buSzPct val="115000"/>
              <a:buFont typeface="Arial"/>
              <a:buNone/>
              <a:tabLst/>
              <a:defRPr/>
            </a:pPr>
            <a:r>
              <a:rPr lang="ru-RU" sz="3200" b="1" i="1" dirty="0"/>
              <a:t>ПО ЭЛ. ПОЧТЕ: </a:t>
            </a:r>
            <a:r>
              <a:rPr kumimoji="0" lang="pt-BR" sz="3100" b="0" i="1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2"/>
              </a:rPr>
              <a:t>pagalba@moteriai.lt</a:t>
            </a:r>
            <a:endParaRPr kumimoji="0" lang="pt-BR" sz="3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3200" b="1" i="1" dirty="0"/>
              <a:t>ПО ИНТЕРНЕТУ: диалоговое окно (</a:t>
            </a:r>
            <a:r>
              <a:rPr lang="lt-LT" sz="3200" b="1" i="1" dirty="0"/>
              <a:t>I-VII 18:00-21:00)</a:t>
            </a:r>
            <a:endParaRPr lang="ru-RU" sz="3200" b="1" i="1" dirty="0"/>
          </a:p>
          <a:p>
            <a:pPr marL="0" indent="0">
              <a:buNone/>
            </a:pPr>
            <a:endParaRPr lang="lt-LT" sz="3200" b="1" i="1" dirty="0"/>
          </a:p>
          <a:p>
            <a:pPr marL="0" indent="0"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В режиме</a:t>
            </a:r>
            <a:r>
              <a:rPr lang="lt-LT" sz="3200" b="1" i="1" dirty="0">
                <a:solidFill>
                  <a:srgbClr val="FF0000"/>
                </a:solidFill>
              </a:rPr>
              <a:t> 24/7 </a:t>
            </a:r>
            <a:r>
              <a:rPr lang="ru-RU" sz="3200" b="1" i="1" dirty="0">
                <a:solidFill>
                  <a:srgbClr val="FF0000"/>
                </a:solidFill>
              </a:rPr>
              <a:t>и</a:t>
            </a:r>
            <a:r>
              <a:rPr lang="lt-LT" sz="3200" b="1" i="1" dirty="0">
                <a:solidFill>
                  <a:srgbClr val="FF0000"/>
                </a:solidFill>
              </a:rPr>
              <a:t>  4 </a:t>
            </a:r>
            <a:r>
              <a:rPr lang="ru-RU" sz="3200" b="1" i="1" dirty="0">
                <a:solidFill>
                  <a:srgbClr val="FF0000"/>
                </a:solidFill>
              </a:rPr>
              <a:t>линии</a:t>
            </a:r>
            <a:endParaRPr lang="lt-LT" sz="3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i="1" dirty="0"/>
              <a:t>Размещение телефонных служб</a:t>
            </a:r>
            <a:r>
              <a:rPr lang="lt-LT" sz="3200" i="1" dirty="0"/>
              <a:t>: </a:t>
            </a:r>
            <a:r>
              <a:rPr lang="ru-RU" sz="3200" b="1" i="1" dirty="0"/>
              <a:t>Клайпеда</a:t>
            </a:r>
            <a:r>
              <a:rPr lang="lt-LT" sz="3200" b="1" i="1" dirty="0"/>
              <a:t>, </a:t>
            </a:r>
            <a:r>
              <a:rPr lang="ru-RU" sz="3200" b="1" i="1" dirty="0"/>
              <a:t>Каунас</a:t>
            </a:r>
            <a:r>
              <a:rPr lang="lt-LT" sz="3200" b="1" i="1" dirty="0"/>
              <a:t>, </a:t>
            </a:r>
            <a:r>
              <a:rPr lang="ru-RU" sz="3200" b="1" i="1" dirty="0"/>
              <a:t>Вильнюс.</a:t>
            </a:r>
            <a:endParaRPr lang="lt-LT" sz="3200" b="1" i="1" dirty="0"/>
          </a:p>
        </p:txBody>
      </p:sp>
      <p:pic>
        <p:nvPicPr>
          <p:cNvPr id="4" name="Picture 2" descr="pml960-2z5ious1dxillt88dgv8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728" y="5281316"/>
            <a:ext cx="2401705" cy="105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44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7100842-1F03-4BE7-A435-4F12F6137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5275" y="103517"/>
            <a:ext cx="12347275" cy="6435306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Клайпедский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социальной и психологической помощи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негосударственная организация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 предоставляющая услуги для членов общества.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lt-LT" dirty="0"/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чредители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ентра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 eaLnBrk="1" fontAlgn="auto" hangingPunct="1">
              <a:spcAft>
                <a:spcPts val="0"/>
              </a:spcAft>
              <a:buNone/>
              <a:defRPr/>
            </a:pPr>
            <a:endParaRPr lang="lt-LT" dirty="0"/>
          </a:p>
        </p:txBody>
      </p:sp>
      <p:sp>
        <p:nvSpPr>
          <p:cNvPr id="2" name="Rectangle 1"/>
          <p:cNvSpPr/>
          <p:nvPr/>
        </p:nvSpPr>
        <p:spPr>
          <a:xfrm>
            <a:off x="2547668" y="380362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Клайпедский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LCC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Университет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Dalia Puidokienė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Nijolė Pilipavičienė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5774"/>
          <a:ext cx="11714922" cy="624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E0BAF5C-6A7D-413B-8993-8874E5558E05}"/>
              </a:ext>
            </a:extLst>
          </p:cNvPr>
          <p:cNvSpPr/>
          <p:nvPr/>
        </p:nvSpPr>
        <p:spPr>
          <a:xfrm>
            <a:off x="8627165" y="755374"/>
            <a:ext cx="2107096" cy="583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2019</a:t>
            </a:r>
            <a:endParaRPr lang="lt-LT" sz="2800" b="1" dirty="0"/>
          </a:p>
        </p:txBody>
      </p:sp>
    </p:spTree>
    <p:extLst>
      <p:ext uri="{BB962C8B-B14F-4D97-AF65-F5344CB8AC3E}">
        <p14:creationId xmlns:p14="http://schemas.microsoft.com/office/powerpoint/2010/main" val="72926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8B0B-B6E3-43F1-9051-494B25D8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39244"/>
            <a:ext cx="10485781" cy="775231"/>
          </a:xfrm>
        </p:spPr>
        <p:txBody>
          <a:bodyPr>
            <a:noAutofit/>
          </a:bodyPr>
          <a:lstStyle/>
          <a:p>
            <a:r>
              <a:rPr lang="ru-RU" sz="3200" dirty="0"/>
              <a:t>ПРОБЛЕМАТИКА ТЕЛЕФОННЫХ ДИСКУССИЙ (ПО ЧАСТОТЕ)</a:t>
            </a:r>
            <a:endParaRPr lang="lt-LT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9BBEF-D3DE-48F1-BE83-F35222F3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71638"/>
            <a:ext cx="9601196" cy="420423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Отношения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Одиночество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Проблемы психического здоровья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Проблемы физического здоровья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Смысл жизни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Проблемы самооценки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Финансовые проблемы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Проблемы связанные с профессиональной деятельностью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Зависимости от ПАВ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Безработица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12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850065" y="978196"/>
          <a:ext cx="8314661" cy="480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4842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DD94-1C06-4D5E-AEC1-A7574C57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Внутриорганизационная деятельность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9F19D-C239-4336-87B1-4AEDC25E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1417638"/>
            <a:ext cx="10482470" cy="48373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Обучение волонтёрской деятельности по предоставлению эмоциональной помощи (2 раза в год, курс теоретических и практических занятий до 3 мес.).</a:t>
            </a:r>
          </a:p>
          <a:p>
            <a:pPr algn="just"/>
            <a:r>
              <a:rPr lang="ru-RU" dirty="0"/>
              <a:t>Услуги помощи самим волонтёрам.</a:t>
            </a:r>
            <a:endParaRPr lang="lt-LT" dirty="0"/>
          </a:p>
          <a:p>
            <a:pPr algn="just"/>
            <a:r>
              <a:rPr lang="ru-RU" dirty="0"/>
              <a:t>Развитие коммуникационной и стратегической деятельности.</a:t>
            </a:r>
          </a:p>
          <a:p>
            <a:pPr algn="just"/>
            <a:r>
              <a:rPr lang="ru-RU" dirty="0"/>
              <a:t>Совершенствование навыков и повышение квалификации.</a:t>
            </a:r>
          </a:p>
          <a:p>
            <a:pPr algn="just"/>
            <a:r>
              <a:rPr lang="ru-RU" dirty="0"/>
              <a:t>Участие в деятельности иных проектов и кампаний.</a:t>
            </a:r>
          </a:p>
          <a:p>
            <a:pPr algn="just"/>
            <a:r>
              <a:rPr lang="ru-RU" dirty="0"/>
              <a:t>Иная общая деятельность направленная на досуг волонтёров.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2761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FE3D1E7-1215-4AB2-9DDB-C6050C9B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23" y="241540"/>
            <a:ext cx="10826151" cy="6331788"/>
          </a:xfrm>
        </p:spPr>
        <p:txBody>
          <a:bodyPr>
            <a:norm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lt-LT" sz="1600" dirty="0"/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центра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ребенок, семья</a:t>
            </a:r>
            <a:r>
              <a:rPr lang="en-US" alt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alt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центра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детей, молодежи, женщин и семей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Гарантирование социальной защиты и психологического здоровья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профессиональной психологической помощи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гражданской ответственности и общественных жизненных навыков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39" y="198408"/>
            <a:ext cx="4393721" cy="395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9C0EF8B-6665-4E47-90B5-7FCBFE13D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242204"/>
            <a:ext cx="11429999" cy="5331124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lt-LT" dirty="0"/>
              <a:t> 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социальная и психологическая помощь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жертвам насилия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социальная помощь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 людьми и проституции;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помощь по телефону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женщинам</a:t>
            </a: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8 800 66366)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писем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pagalba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moteriai.lt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Превенция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lt-LT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lt-LT" dirty="0"/>
          </a:p>
        </p:txBody>
      </p:sp>
      <p:sp>
        <p:nvSpPr>
          <p:cNvPr id="2" name="Antraštė 1">
            <a:extLst>
              <a:ext uri="{FF2B5EF4-FFF2-40B4-BE49-F238E27FC236}">
                <a16:creationId xmlns:a16="http://schemas.microsoft.com/office/drawing/2014/main" id="{C5628788-9A12-4E4D-A3C9-F41CEF08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lt-LT" sz="2000" dirty="0"/>
            </a:b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ЦЕНТРА</a:t>
            </a:r>
            <a:endParaRPr lang="lt-LT" sz="27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4073-C531-4768-8D16-FAC8EC7C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 защите против насилия</a:t>
            </a: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ближайшем окружении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9FB0D-E1EE-473B-BA16-31EF7908B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087591"/>
            <a:ext cx="11993217" cy="408937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с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2011-12-15;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 фиксирует случаи насилия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 информирует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КСППЦ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защиты детей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КСППЦ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связываются с жертвами насилия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Жертве насилия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психосоциальная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психотерапевтическая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помощь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BBC5C-1CBE-4801-B14C-D5D0203D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257" y="5313872"/>
            <a:ext cx="4689230" cy="14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7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19259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психотерапия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юриста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развода, возбуждения уголовного дела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....)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068" y="1371601"/>
            <a:ext cx="5631612" cy="5089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помощь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и информирование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сотрудничества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в государственные институции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от психологических консультаций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8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CBDC07-4D58-4B1E-8A11-994F666E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32" y="0"/>
            <a:ext cx="932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5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816252"/>
              </p:ext>
            </p:extLst>
          </p:nvPr>
        </p:nvGraphicFramePr>
        <p:xfrm>
          <a:off x="958970" y="1325845"/>
          <a:ext cx="10515600" cy="513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907765" y="190583"/>
            <a:ext cx="4028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КСППЦ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</a:t>
            </a:r>
            <a:r>
              <a:rPr lang="lt-L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2016-2018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358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059F-9CE3-4C2D-A35B-1C8244E8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6" y="201223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506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КСППЦ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 2019 года</a:t>
            </a:r>
            <a:b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Зарегистрирована</a:t>
            </a:r>
            <a:r>
              <a:rPr lang="lt-L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596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случаев в ближайшем кругу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3BFE0C-17FB-4A73-AA39-8FD6A05D0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780928"/>
              </p:ext>
            </p:extLst>
          </p:nvPr>
        </p:nvGraphicFramePr>
        <p:xfrm>
          <a:off x="657784" y="2130635"/>
          <a:ext cx="4750977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910354" y="1545732"/>
            <a:ext cx="2401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с полиции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1375" y="1545732"/>
            <a:ext cx="2057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Обратились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C48256C-EB71-4F00-8FD3-D9B9D3F9C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999310"/>
              </p:ext>
            </p:extLst>
          </p:nvPr>
        </p:nvGraphicFramePr>
        <p:xfrm>
          <a:off x="6193766" y="2083580"/>
          <a:ext cx="508516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007760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kursas">
  <a:themeElements>
    <a:clrScheme name="Konkursa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onkursa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onkursa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onkursa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onkursa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664</Words>
  <Application>Microsoft Office PowerPoint</Application>
  <PresentationFormat>Widescreen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Garamond</vt:lpstr>
      <vt:lpstr>Harrington</vt:lpstr>
      <vt:lpstr>Lucida Sans Unicode</vt:lpstr>
      <vt:lpstr>Times New Roman</vt:lpstr>
      <vt:lpstr>Verdana</vt:lpstr>
      <vt:lpstr>Wingdings 2</vt:lpstr>
      <vt:lpstr>Wingdings 3</vt:lpstr>
      <vt:lpstr>Office Theme</vt:lpstr>
      <vt:lpstr>1_Office Theme</vt:lpstr>
      <vt:lpstr>Konkursas</vt:lpstr>
      <vt:lpstr>PowerPoint Presentation</vt:lpstr>
      <vt:lpstr>PowerPoint Presentation</vt:lpstr>
      <vt:lpstr>PowerPoint Presentation</vt:lpstr>
      <vt:lpstr> ОСНОВНЫЕ НАПРАВЛЕНИЯ ДЕЯТЕЛЬНОСТИ ЦЕНТРА</vt:lpstr>
      <vt:lpstr>Закон о защите против насилия в ближайшем окружении</vt:lpstr>
      <vt:lpstr>Услуги</vt:lpstr>
      <vt:lpstr>PowerPoint Presentation</vt:lpstr>
      <vt:lpstr>PowerPoint Presentation</vt:lpstr>
      <vt:lpstr>КСППЦ статистика  2019 года Зарегистрирована  596 случаев в ближайшем кругу</vt:lpstr>
      <vt:lpstr>Распределение по полу (2016-2019) </vt:lpstr>
      <vt:lpstr>Распределение по возрасту (2016-2019)</vt:lpstr>
      <vt:lpstr>Насильники (2017-2019) (физическое и психологическое насилие) </vt:lpstr>
      <vt:lpstr>Предоставленная помощь (2016-2019)</vt:lpstr>
      <vt:lpstr> Программа против торговли людьми в Литовском уголовном кодексе есть несколько пунктов где описываются санкции в связи с преступной деятельностью с использованием людей или нелегальной работой</vt:lpstr>
      <vt:lpstr>Участник проектов и кампаний в программе против торговли людьми: </vt:lpstr>
      <vt:lpstr>PowerPoint Presentation</vt:lpstr>
      <vt:lpstr>ФУНКЦИИ ЛИНИИ ПОМОЩИ ЖЕНЩИНАМ</vt:lpstr>
      <vt:lpstr>О нас:</vt:lpstr>
      <vt:lpstr>ТЕКУЩАЯ СИТУАЦИЯ</vt:lpstr>
      <vt:lpstr>PowerPoint Presentation</vt:lpstr>
      <vt:lpstr>ПРОБЛЕМАТИКА ТЕЛЕФОННЫХ ДИСКУССИЙ (ПО ЧАСТОТЕ)</vt:lpstr>
      <vt:lpstr>PowerPoint Presentation</vt:lpstr>
      <vt:lpstr>Внутриорганизационная деятельность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Darbas</dc:creator>
  <cp:lastModifiedBy>Info LT</cp:lastModifiedBy>
  <cp:revision>88</cp:revision>
  <cp:lastPrinted>2019-10-15T09:19:40Z</cp:lastPrinted>
  <dcterms:created xsi:type="dcterms:W3CDTF">2018-05-23T13:46:09Z</dcterms:created>
  <dcterms:modified xsi:type="dcterms:W3CDTF">2020-11-24T14:13:06Z</dcterms:modified>
</cp:coreProperties>
</file>